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7" r:id="rId9"/>
    <p:sldId id="265" r:id="rId10"/>
    <p:sldId id="266" r:id="rId11"/>
  </p:sldIdLst>
  <p:sldSz cx="18288000" cy="10287000"/>
  <p:notesSz cx="6858000" cy="9144000"/>
  <p:embeddedFontLst>
    <p:embeddedFont>
      <p:font typeface="Calibri" panose="020F0502020204030204" pitchFamily="34" charset="0"/>
      <p:regular r:id="rId13"/>
      <p:bold r:id="rId14"/>
      <p:italic r:id="rId15"/>
      <p:boldItalic r:id="rId16"/>
    </p:embeddedFont>
    <p:embeddedFont>
      <p:font typeface="Clear Sans Regular Bold" panose="020B0604020202020204" charset="0"/>
      <p:regular r:id="rId1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100FF"/>
    <a:srgbClr val="883C84"/>
    <a:srgbClr val="461B49"/>
    <a:srgbClr val="963488"/>
    <a:srgbClr val="2831A2"/>
    <a:srgbClr val="2086AA"/>
    <a:srgbClr val="1994B1"/>
    <a:srgbClr val="00BA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391" autoAdjust="0"/>
    <p:restoredTop sz="92289" autoAdjust="0"/>
  </p:normalViewPr>
  <p:slideViewPr>
    <p:cSldViewPr>
      <p:cViewPr varScale="1">
        <p:scale>
          <a:sx n="54" d="100"/>
          <a:sy n="54" d="100"/>
        </p:scale>
        <p:origin x="629" y="53"/>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02.02.2024</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02.02.2024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a:t>
            </a:fld>
            <a:endParaRPr lang="cs-CZ"/>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02.02.2024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2</a:t>
            </a:fld>
            <a:endParaRPr lang="cs-CZ"/>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02.02.2024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3</a:t>
            </a:fld>
            <a:endParaRPr lang="cs-CZ"/>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02.02.2024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4</a:t>
            </a:fld>
            <a:endParaRPr lang="cs-CZ"/>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02.02.2024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5</a:t>
            </a:fld>
            <a:endParaRPr lang="cs-CZ"/>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02.02.2024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6</a:t>
            </a:fld>
            <a:endParaRPr lang="cs-CZ"/>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02.02.2024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7</a:t>
            </a:fld>
            <a:endParaRPr lang="cs-CZ"/>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02.02.2024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9</a:t>
            </a:fld>
            <a:endParaRPr lang="cs-CZ"/>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02.02.2024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10</a:t>
            </a:fld>
            <a:endParaRPr lang="cs-CZ"/>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2/2/2024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2/2/2024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2/2/2024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2/2/2024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2.pn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2.sv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4.png"/><Relationship Id="rId4" Type="http://schemas.openxmlformats.org/officeDocument/2006/relationships/image" Target="../media/image6.sv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0.svg"/><Relationship Id="rId5" Type="http://schemas.openxmlformats.org/officeDocument/2006/relationships/image" Target="../media/image6.png"/><Relationship Id="rId4" Type="http://schemas.openxmlformats.org/officeDocument/2006/relationships/image" Target="../media/image2.svg"/></Relationships>
</file>

<file path=ppt/slides/_rels/slide4.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6.svg"/><Relationship Id="rId9" Type="http://schemas.openxmlformats.org/officeDocument/2006/relationships/image" Target="../media/image8.jpg"/></Relationships>
</file>

<file path=ppt/slides/_rels/slide5.xml.rels><?xml version="1.0" encoding="UTF-8" standalone="yes"?>
<Relationships xmlns="http://schemas.openxmlformats.org/package/2006/relationships"><Relationship Id="rId8" Type="http://schemas.openxmlformats.org/officeDocument/2006/relationships/image" Target="../media/image12.jpg"/><Relationship Id="rId3" Type="http://schemas.openxmlformats.org/officeDocument/2006/relationships/image" Target="../media/image4.png"/><Relationship Id="rId7" Type="http://schemas.openxmlformats.org/officeDocument/2006/relationships/image" Target="../media/image11.jpe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0.jpeg"/><Relationship Id="rId5" Type="http://schemas.openxmlformats.org/officeDocument/2006/relationships/image" Target="../media/image9.jpeg"/><Relationship Id="rId4" Type="http://schemas.openxmlformats.org/officeDocument/2006/relationships/image" Target="../media/image8.sv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13.png"/><Relationship Id="rId4" Type="http://schemas.openxmlformats.org/officeDocument/2006/relationships/image" Target="../media/image2.sv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15.png"/><Relationship Id="rId4" Type="http://schemas.openxmlformats.org/officeDocument/2006/relationships/image" Target="../media/image18.svg"/></Relationships>
</file>

<file path=ppt/slides/_rels/slide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8.sv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8.jpeg"/><Relationship Id="rId4" Type="http://schemas.openxmlformats.org/officeDocument/2006/relationships/image" Target="../media/image18.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sp>
        <p:nvSpPr>
          <p:cNvPr id="2" name="AutoShape 2"/>
          <p:cNvSpPr/>
          <p:nvPr/>
        </p:nvSpPr>
        <p:spPr>
          <a:xfrm>
            <a:off x="16394731" y="0"/>
            <a:ext cx="1893269" cy="10287000"/>
          </a:xfrm>
          <a:prstGeom prst="rect">
            <a:avLst/>
          </a:prstGeom>
          <a:solidFill>
            <a:srgbClr val="FFFFFF"/>
          </a:solidFill>
        </p:spPr>
      </p:sp>
      <p:grpSp>
        <p:nvGrpSpPr>
          <p:cNvPr id="3" name="Group 3"/>
          <p:cNvGrpSpPr/>
          <p:nvPr/>
        </p:nvGrpSpPr>
        <p:grpSpPr>
          <a:xfrm>
            <a:off x="6545735" y="406153"/>
            <a:ext cx="10042534" cy="9474693"/>
            <a:chOff x="0" y="0"/>
            <a:chExt cx="13390046" cy="12632924"/>
          </a:xfrm>
        </p:grpSpPr>
        <p:pic>
          <p:nvPicPr>
            <p:cNvPr id="4" name="Picture 4"/>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6923321" y="0"/>
              <a:ext cx="3005065" cy="2794710"/>
            </a:xfrm>
            <a:prstGeom prst="rect">
              <a:avLst/>
            </a:prstGeom>
          </p:spPr>
        </p:pic>
        <p:pic>
          <p:nvPicPr>
            <p:cNvPr id="5" name="Picture 5"/>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6923321" y="3279405"/>
              <a:ext cx="3005065" cy="2794710"/>
            </a:xfrm>
            <a:prstGeom prst="rect">
              <a:avLst/>
            </a:prstGeom>
          </p:spPr>
        </p:pic>
        <p:pic>
          <p:nvPicPr>
            <p:cNvPr id="6" name="Picture 6"/>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6923321" y="6558809"/>
              <a:ext cx="3005065" cy="2794710"/>
            </a:xfrm>
            <a:prstGeom prst="rect">
              <a:avLst/>
            </a:prstGeom>
          </p:spPr>
        </p:pic>
        <p:pic>
          <p:nvPicPr>
            <p:cNvPr id="7" name="Picture 7"/>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6923321" y="9838214"/>
              <a:ext cx="3005065" cy="2794710"/>
            </a:xfrm>
            <a:prstGeom prst="rect">
              <a:avLst/>
            </a:prstGeom>
          </p:spPr>
        </p:pic>
        <p:pic>
          <p:nvPicPr>
            <p:cNvPr id="8" name="Picture 8"/>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3461660" y="0"/>
              <a:ext cx="3005065" cy="2794710"/>
            </a:xfrm>
            <a:prstGeom prst="rect">
              <a:avLst/>
            </a:prstGeom>
          </p:spPr>
        </p:pic>
        <p:pic>
          <p:nvPicPr>
            <p:cNvPr id="9" name="Picture 9"/>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3461660" y="3279405"/>
              <a:ext cx="3005065" cy="2794710"/>
            </a:xfrm>
            <a:prstGeom prst="rect">
              <a:avLst/>
            </a:prstGeom>
          </p:spPr>
        </p:pic>
        <p:pic>
          <p:nvPicPr>
            <p:cNvPr id="10" name="Picture 10"/>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3461660" y="6558809"/>
              <a:ext cx="3005065" cy="2794710"/>
            </a:xfrm>
            <a:prstGeom prst="rect">
              <a:avLst/>
            </a:prstGeom>
          </p:spPr>
        </p:pic>
        <p:pic>
          <p:nvPicPr>
            <p:cNvPr id="11" name="Picture 11"/>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3461660" y="9838214"/>
              <a:ext cx="3005065" cy="2794710"/>
            </a:xfrm>
            <a:prstGeom prst="rect">
              <a:avLst/>
            </a:prstGeom>
          </p:spPr>
        </p:pic>
        <p:pic>
          <p:nvPicPr>
            <p:cNvPr id="12" name="Picture 12"/>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0" y="0"/>
              <a:ext cx="3005065" cy="2794710"/>
            </a:xfrm>
            <a:prstGeom prst="rect">
              <a:avLst/>
            </a:prstGeom>
          </p:spPr>
        </p:pic>
        <p:pic>
          <p:nvPicPr>
            <p:cNvPr id="13" name="Picture 13"/>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0" y="3279405"/>
              <a:ext cx="3005065" cy="2794710"/>
            </a:xfrm>
            <a:prstGeom prst="rect">
              <a:avLst/>
            </a:prstGeom>
          </p:spPr>
        </p:pic>
        <p:pic>
          <p:nvPicPr>
            <p:cNvPr id="14" name="Picture 14"/>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0" y="6558809"/>
              <a:ext cx="3005065" cy="2794710"/>
            </a:xfrm>
            <a:prstGeom prst="rect">
              <a:avLst/>
            </a:prstGeom>
          </p:spPr>
        </p:pic>
        <p:pic>
          <p:nvPicPr>
            <p:cNvPr id="15" name="Picture 15"/>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0" y="9838214"/>
              <a:ext cx="3005065" cy="2794710"/>
            </a:xfrm>
            <a:prstGeom prst="rect">
              <a:avLst/>
            </a:prstGeom>
          </p:spPr>
        </p:pic>
        <p:pic>
          <p:nvPicPr>
            <p:cNvPr id="16" name="Picture 16"/>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0384981" y="0"/>
              <a:ext cx="3005065" cy="2794710"/>
            </a:xfrm>
            <a:prstGeom prst="rect">
              <a:avLst/>
            </a:prstGeom>
          </p:spPr>
        </p:pic>
        <p:pic>
          <p:nvPicPr>
            <p:cNvPr id="17" name="Picture 17"/>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0384981" y="3279405"/>
              <a:ext cx="3005065" cy="2794710"/>
            </a:xfrm>
            <a:prstGeom prst="rect">
              <a:avLst/>
            </a:prstGeom>
          </p:spPr>
        </p:pic>
        <p:pic>
          <p:nvPicPr>
            <p:cNvPr id="18" name="Picture 18"/>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0384981" y="6558809"/>
              <a:ext cx="3005065" cy="2794710"/>
            </a:xfrm>
            <a:prstGeom prst="rect">
              <a:avLst/>
            </a:prstGeom>
          </p:spPr>
        </p:pic>
        <p:pic>
          <p:nvPicPr>
            <p:cNvPr id="19" name="Picture 19"/>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0384981" y="9838214"/>
              <a:ext cx="3005065" cy="2794710"/>
            </a:xfrm>
            <a:prstGeom prst="rect">
              <a:avLst/>
            </a:prstGeom>
          </p:spPr>
        </p:pic>
      </p:grpSp>
      <p:grpSp>
        <p:nvGrpSpPr>
          <p:cNvPr id="20" name="Group 20"/>
          <p:cNvGrpSpPr/>
          <p:nvPr/>
        </p:nvGrpSpPr>
        <p:grpSpPr>
          <a:xfrm>
            <a:off x="1283948" y="1166164"/>
            <a:ext cx="8750843" cy="8318192"/>
            <a:chOff x="0" y="0"/>
            <a:chExt cx="11667791" cy="11090922"/>
          </a:xfrm>
        </p:grpSpPr>
        <p:grpSp>
          <p:nvGrpSpPr>
            <p:cNvPr id="21" name="Group 21"/>
            <p:cNvGrpSpPr>
              <a:grpSpLocks noChangeAspect="1"/>
            </p:cNvGrpSpPr>
            <p:nvPr/>
          </p:nvGrpSpPr>
          <p:grpSpPr>
            <a:xfrm>
              <a:off x="1931835" y="1354967"/>
              <a:ext cx="9735956" cy="9735956"/>
              <a:chOff x="0" y="0"/>
              <a:chExt cx="6350000" cy="6350000"/>
            </a:xfrm>
          </p:grpSpPr>
          <p:sp>
            <p:nvSpPr>
              <p:cNvPr id="22" name="Freeform 2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txBody>
              <a:bodyPr/>
              <a:lstStyle/>
              <a:p>
                <a:endParaRPr lang="en-AU" dirty="0"/>
              </a:p>
            </p:txBody>
          </p:sp>
        </p:grpSp>
        <p:pic>
          <p:nvPicPr>
            <p:cNvPr id="23" name="Picture 2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b="321"/>
            <a:stretch>
              <a:fillRect/>
            </a:stretch>
          </p:blipFill>
          <p:spPr>
            <a:xfrm rot="-5115457">
              <a:off x="396140" y="376277"/>
              <a:ext cx="9735956" cy="9756713"/>
            </a:xfrm>
            <a:prstGeom prst="rect">
              <a:avLst/>
            </a:prstGeom>
          </p:spPr>
        </p:pic>
      </p:grpSp>
      <p:sp>
        <p:nvSpPr>
          <p:cNvPr id="24" name="TextBox 24"/>
          <p:cNvSpPr txBox="1"/>
          <p:nvPr/>
        </p:nvSpPr>
        <p:spPr>
          <a:xfrm>
            <a:off x="2121023" y="2970200"/>
            <a:ext cx="6222025" cy="4270400"/>
          </a:xfrm>
          <a:prstGeom prst="rect">
            <a:avLst/>
          </a:prstGeom>
        </p:spPr>
        <p:txBody>
          <a:bodyPr wrap="square" lIns="0" tIns="0" rIns="0" bIns="0" rtlCol="0" anchor="t">
            <a:spAutoFit/>
          </a:bodyPr>
          <a:lstStyle/>
          <a:p>
            <a:pPr algn="ctr">
              <a:lnSpc>
                <a:spcPts val="11059"/>
              </a:lnSpc>
            </a:pPr>
            <a:r>
              <a:rPr lang="en-US" sz="10533" spc="-105" dirty="0" smtClean="0">
                <a:solidFill>
                  <a:srgbClr val="FFFFFF"/>
                </a:solidFill>
                <a:latin typeface="+mj-lt"/>
              </a:rPr>
              <a:t>Social Buzz</a:t>
            </a:r>
          </a:p>
          <a:p>
            <a:pPr algn="ctr">
              <a:lnSpc>
                <a:spcPts val="11059"/>
              </a:lnSpc>
            </a:pPr>
            <a:r>
              <a:rPr lang="en-US" sz="10533" spc="-105" dirty="0" smtClean="0">
                <a:solidFill>
                  <a:srgbClr val="FFFFFF"/>
                </a:solidFill>
                <a:latin typeface="+mj-lt"/>
              </a:rPr>
              <a:t>Analytical Report</a:t>
            </a:r>
            <a:endParaRPr lang="en-US" sz="10533" spc="-105" dirty="0">
              <a:solidFill>
                <a:srgbClr val="FFFFFF"/>
              </a:solidFill>
              <a:latin typeface="+mj-lt"/>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sp>
        <p:nvSpPr>
          <p:cNvPr id="2" name="TextBox 2"/>
          <p:cNvSpPr txBox="1"/>
          <p:nvPr/>
        </p:nvSpPr>
        <p:spPr>
          <a:xfrm>
            <a:off x="6019800" y="5433293"/>
            <a:ext cx="5385738" cy="434221"/>
          </a:xfrm>
          <a:prstGeom prst="rect">
            <a:avLst/>
          </a:prstGeom>
        </p:spPr>
        <p:txBody>
          <a:bodyPr lIns="0" tIns="0" rIns="0" bIns="0" rtlCol="0" anchor="t">
            <a:spAutoFit/>
          </a:bodyPr>
          <a:lstStyle/>
          <a:p>
            <a:pPr algn="ctr">
              <a:lnSpc>
                <a:spcPts val="3640"/>
              </a:lnSpc>
            </a:pPr>
            <a:r>
              <a:rPr lang="en-US" sz="2600" spc="-26" dirty="0">
                <a:solidFill>
                  <a:srgbClr val="FFFFFF"/>
                </a:solidFill>
                <a:latin typeface="+mj-lt"/>
              </a:rPr>
              <a:t>ANY QUESTIONS?</a:t>
            </a:r>
          </a:p>
        </p:txBody>
      </p:sp>
      <p:sp>
        <p:nvSpPr>
          <p:cNvPr id="7" name="TextBox 7"/>
          <p:cNvSpPr txBox="1"/>
          <p:nvPr/>
        </p:nvSpPr>
        <p:spPr>
          <a:xfrm>
            <a:off x="5847754" y="4202187"/>
            <a:ext cx="5729829" cy="1231106"/>
          </a:xfrm>
          <a:prstGeom prst="rect">
            <a:avLst/>
          </a:prstGeom>
        </p:spPr>
        <p:txBody>
          <a:bodyPr lIns="0" tIns="0" rIns="0" bIns="0" rtlCol="0" anchor="t">
            <a:spAutoFit/>
          </a:bodyPr>
          <a:lstStyle/>
          <a:p>
            <a:pPr algn="ctr">
              <a:lnSpc>
                <a:spcPts val="9600"/>
              </a:lnSpc>
            </a:pPr>
            <a:r>
              <a:rPr lang="en-US" sz="8000" spc="-80" dirty="0">
                <a:solidFill>
                  <a:srgbClr val="FFFFFF"/>
                </a:solidFill>
                <a:latin typeface="+mj-lt"/>
              </a:rPr>
              <a:t>Thank you!</a:t>
            </a:r>
          </a:p>
        </p:txBody>
      </p:sp>
      <p:grpSp>
        <p:nvGrpSpPr>
          <p:cNvPr id="8" name="Group 8"/>
          <p:cNvGrpSpPr/>
          <p:nvPr/>
        </p:nvGrpSpPr>
        <p:grpSpPr>
          <a:xfrm>
            <a:off x="517113" y="-1140306"/>
            <a:ext cx="17253775" cy="2017079"/>
            <a:chOff x="0" y="0"/>
            <a:chExt cx="23005033" cy="2689439"/>
          </a:xfrm>
        </p:grpSpPr>
        <p:pic>
          <p:nvPicPr>
            <p:cNvPr id="9" name="Picture 9"/>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16760969" y="0"/>
              <a:ext cx="2891870" cy="2689439"/>
            </a:xfrm>
            <a:prstGeom prst="rect">
              <a:avLst/>
            </a:prstGeom>
          </p:spPr>
        </p:pic>
        <p:pic>
          <p:nvPicPr>
            <p:cNvPr id="10" name="Picture 10"/>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13408776" y="0"/>
              <a:ext cx="2891870" cy="2689439"/>
            </a:xfrm>
            <a:prstGeom prst="rect">
              <a:avLst/>
            </a:prstGeom>
          </p:spPr>
        </p:pic>
        <p:pic>
          <p:nvPicPr>
            <p:cNvPr id="11" name="Picture 11"/>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10056582" y="0"/>
              <a:ext cx="2891870" cy="2689439"/>
            </a:xfrm>
            <a:prstGeom prst="rect">
              <a:avLst/>
            </a:prstGeom>
          </p:spPr>
        </p:pic>
        <p:pic>
          <p:nvPicPr>
            <p:cNvPr id="12" name="Picture 12"/>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20113163" y="0"/>
              <a:ext cx="2891870" cy="2689439"/>
            </a:xfrm>
            <a:prstGeom prst="rect">
              <a:avLst/>
            </a:prstGeom>
          </p:spPr>
        </p:pic>
        <p:pic>
          <p:nvPicPr>
            <p:cNvPr id="13" name="Picture 13"/>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6704388" y="0"/>
              <a:ext cx="2891870" cy="2689439"/>
            </a:xfrm>
            <a:prstGeom prst="rect">
              <a:avLst/>
            </a:prstGeom>
          </p:spPr>
        </p:pic>
        <p:pic>
          <p:nvPicPr>
            <p:cNvPr id="14" name="Picture 14"/>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3352194" y="0"/>
              <a:ext cx="2891870" cy="2689439"/>
            </a:xfrm>
            <a:prstGeom prst="rect">
              <a:avLst/>
            </a:prstGeom>
          </p:spPr>
        </p:pic>
        <p:pic>
          <p:nvPicPr>
            <p:cNvPr id="15" name="Picture 15"/>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0" y="0"/>
              <a:ext cx="2891870" cy="2689439"/>
            </a:xfrm>
            <a:prstGeom prst="rect">
              <a:avLst/>
            </a:prstGeom>
          </p:spPr>
        </p:pic>
      </p:grpSp>
      <p:grpSp>
        <p:nvGrpSpPr>
          <p:cNvPr id="16" name="Group 16"/>
          <p:cNvGrpSpPr/>
          <p:nvPr/>
        </p:nvGrpSpPr>
        <p:grpSpPr>
          <a:xfrm>
            <a:off x="517113" y="9394369"/>
            <a:ext cx="17253775" cy="2017079"/>
            <a:chOff x="0" y="0"/>
            <a:chExt cx="23005033" cy="2689439"/>
          </a:xfrm>
        </p:grpSpPr>
        <p:pic>
          <p:nvPicPr>
            <p:cNvPr id="17" name="Picture 17"/>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16760969" y="0"/>
              <a:ext cx="2891870" cy="2689439"/>
            </a:xfrm>
            <a:prstGeom prst="rect">
              <a:avLst/>
            </a:prstGeom>
          </p:spPr>
        </p:pic>
        <p:pic>
          <p:nvPicPr>
            <p:cNvPr id="18" name="Picture 18"/>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13408776" y="0"/>
              <a:ext cx="2891870" cy="2689439"/>
            </a:xfrm>
            <a:prstGeom prst="rect">
              <a:avLst/>
            </a:prstGeom>
          </p:spPr>
        </p:pic>
        <p:pic>
          <p:nvPicPr>
            <p:cNvPr id="19" name="Picture 19"/>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10056582" y="0"/>
              <a:ext cx="2891870" cy="2689439"/>
            </a:xfrm>
            <a:prstGeom prst="rect">
              <a:avLst/>
            </a:prstGeom>
          </p:spPr>
        </p:pic>
        <p:pic>
          <p:nvPicPr>
            <p:cNvPr id="20" name="Picture 20"/>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20113163" y="0"/>
              <a:ext cx="2891870" cy="2689439"/>
            </a:xfrm>
            <a:prstGeom prst="rect">
              <a:avLst/>
            </a:prstGeom>
          </p:spPr>
        </p:pic>
        <p:pic>
          <p:nvPicPr>
            <p:cNvPr id="21" name="Picture 21"/>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6704388" y="0"/>
              <a:ext cx="2891870" cy="2689439"/>
            </a:xfrm>
            <a:prstGeom prst="rect">
              <a:avLst/>
            </a:prstGeom>
          </p:spPr>
        </p:pic>
        <p:pic>
          <p:nvPicPr>
            <p:cNvPr id="22" name="Picture 22"/>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3352194" y="0"/>
              <a:ext cx="2891870" cy="2689439"/>
            </a:xfrm>
            <a:prstGeom prst="rect">
              <a:avLst/>
            </a:prstGeom>
          </p:spPr>
        </p:pic>
        <p:pic>
          <p:nvPicPr>
            <p:cNvPr id="23" name="Picture 23"/>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0" y="0"/>
              <a:ext cx="2891870" cy="2689439"/>
            </a:xfrm>
            <a:prstGeom prst="rect">
              <a:avLst/>
            </a:prstGeom>
          </p:spPr>
        </p:pic>
      </p:gr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980988" y="2731327"/>
            <a:ext cx="10870609" cy="4289946"/>
            <a:chOff x="0" y="0"/>
            <a:chExt cx="11564591" cy="4456143"/>
          </a:xfrm>
        </p:grpSpPr>
        <p:sp>
          <p:nvSpPr>
            <p:cNvPr id="3" name="TextBox 3"/>
            <p:cNvSpPr txBox="1"/>
            <p:nvPr/>
          </p:nvSpPr>
          <p:spPr>
            <a:xfrm>
              <a:off x="0" y="0"/>
              <a:ext cx="11564591" cy="1278800"/>
            </a:xfrm>
            <a:prstGeom prst="rect">
              <a:avLst/>
            </a:prstGeom>
          </p:spPr>
          <p:txBody>
            <a:bodyPr lIns="0" tIns="0" rIns="0" bIns="0" rtlCol="0" anchor="t">
              <a:spAutoFit/>
            </a:bodyPr>
            <a:lstStyle/>
            <a:p>
              <a:pPr>
                <a:lnSpc>
                  <a:spcPts val="9600"/>
                </a:lnSpc>
              </a:pPr>
              <a:r>
                <a:rPr lang="en-US" sz="8000" spc="-80" dirty="0">
                  <a:solidFill>
                    <a:srgbClr val="000000"/>
                  </a:solidFill>
                </a:rPr>
                <a:t>Today's agenda</a:t>
              </a:r>
            </a:p>
          </p:txBody>
        </p:sp>
        <p:sp>
          <p:nvSpPr>
            <p:cNvPr id="4" name="TextBox 4"/>
            <p:cNvSpPr txBox="1"/>
            <p:nvPr/>
          </p:nvSpPr>
          <p:spPr>
            <a:xfrm>
              <a:off x="0" y="2298167"/>
              <a:ext cx="11564591" cy="2157976"/>
            </a:xfrm>
            <a:prstGeom prst="rect">
              <a:avLst/>
            </a:prstGeom>
          </p:spPr>
          <p:txBody>
            <a:bodyPr lIns="0" tIns="0" rIns="0" bIns="0" rtlCol="0" anchor="t">
              <a:spAutoFit/>
            </a:bodyPr>
            <a:lstStyle/>
            <a:p>
              <a:pPr>
                <a:lnSpc>
                  <a:spcPts val="2660"/>
                </a:lnSpc>
              </a:pPr>
              <a:r>
                <a:rPr lang="en-US" sz="2800" spc="-19" dirty="0">
                  <a:solidFill>
                    <a:srgbClr val="000000"/>
                  </a:solidFill>
                </a:rPr>
                <a:t>Project recap</a:t>
              </a:r>
            </a:p>
            <a:p>
              <a:pPr>
                <a:lnSpc>
                  <a:spcPts val="2660"/>
                </a:lnSpc>
              </a:pPr>
              <a:r>
                <a:rPr lang="en-US" sz="2800" spc="-19" dirty="0">
                  <a:solidFill>
                    <a:srgbClr val="000000"/>
                  </a:solidFill>
                </a:rPr>
                <a:t>Problem</a:t>
              </a:r>
            </a:p>
            <a:p>
              <a:pPr>
                <a:lnSpc>
                  <a:spcPts val="2660"/>
                </a:lnSpc>
              </a:pPr>
              <a:r>
                <a:rPr lang="en-US" sz="2800" spc="-19" dirty="0">
                  <a:solidFill>
                    <a:srgbClr val="000000"/>
                  </a:solidFill>
                </a:rPr>
                <a:t>The Analytics team</a:t>
              </a:r>
            </a:p>
            <a:p>
              <a:pPr>
                <a:lnSpc>
                  <a:spcPts val="2660"/>
                </a:lnSpc>
              </a:pPr>
              <a:r>
                <a:rPr lang="en-US" sz="2800" spc="-19" dirty="0">
                  <a:solidFill>
                    <a:srgbClr val="000000"/>
                  </a:solidFill>
                </a:rPr>
                <a:t>Process</a:t>
              </a:r>
            </a:p>
            <a:p>
              <a:pPr>
                <a:lnSpc>
                  <a:spcPts val="2660"/>
                </a:lnSpc>
              </a:pPr>
              <a:r>
                <a:rPr lang="en-US" sz="2800" spc="-19" dirty="0">
                  <a:solidFill>
                    <a:srgbClr val="000000"/>
                  </a:solidFill>
                </a:rPr>
                <a:t>Insights</a:t>
              </a:r>
            </a:p>
            <a:p>
              <a:pPr>
                <a:lnSpc>
                  <a:spcPts val="2660"/>
                </a:lnSpc>
              </a:pPr>
              <a:r>
                <a:rPr lang="en-US" sz="2800" spc="-19" dirty="0">
                  <a:solidFill>
                    <a:srgbClr val="000000"/>
                  </a:solidFill>
                </a:rPr>
                <a:t>Summary</a:t>
              </a:r>
            </a:p>
          </p:txBody>
        </p:sp>
      </p:grpSp>
      <p:grpSp>
        <p:nvGrpSpPr>
          <p:cNvPr id="5" name="Group 5"/>
          <p:cNvGrpSpPr/>
          <p:nvPr/>
        </p:nvGrpSpPr>
        <p:grpSpPr>
          <a:xfrm>
            <a:off x="15307242" y="-1685151"/>
            <a:ext cx="3545508" cy="3370302"/>
            <a:chOff x="0" y="0"/>
            <a:chExt cx="4727344" cy="4493736"/>
          </a:xfrm>
        </p:grpSpPr>
        <p:grpSp>
          <p:nvGrpSpPr>
            <p:cNvPr id="6" name="Group 6"/>
            <p:cNvGrpSpPr>
              <a:grpSpLocks noChangeAspect="1"/>
            </p:cNvGrpSpPr>
            <p:nvPr/>
          </p:nvGrpSpPr>
          <p:grpSpPr>
            <a:xfrm>
              <a:off x="644072" y="410464"/>
              <a:ext cx="4083272" cy="4083272"/>
              <a:chOff x="0" y="0"/>
              <a:chExt cx="6350000" cy="6350000"/>
            </a:xfrm>
          </p:grpSpPr>
          <p:sp>
            <p:nvSpPr>
              <p:cNvPr id="7" name="Freeform 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8" name="Picture 8"/>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b="321"/>
            <a:stretch>
              <a:fillRect/>
            </a:stretch>
          </p:blipFill>
          <p:spPr>
            <a:xfrm>
              <a:off x="0" y="0"/>
              <a:ext cx="4083272" cy="4091977"/>
            </a:xfrm>
            <a:prstGeom prst="rect">
              <a:avLst/>
            </a:prstGeom>
          </p:spPr>
        </p:pic>
      </p:grpSp>
      <p:grpSp>
        <p:nvGrpSpPr>
          <p:cNvPr id="9" name="Group 9"/>
          <p:cNvGrpSpPr/>
          <p:nvPr/>
        </p:nvGrpSpPr>
        <p:grpSpPr>
          <a:xfrm>
            <a:off x="13610070" y="3458349"/>
            <a:ext cx="3545508" cy="3370302"/>
            <a:chOff x="0" y="0"/>
            <a:chExt cx="4727344" cy="4493736"/>
          </a:xfrm>
        </p:grpSpPr>
        <p:grpSp>
          <p:nvGrpSpPr>
            <p:cNvPr id="10" name="Group 10"/>
            <p:cNvGrpSpPr>
              <a:grpSpLocks noChangeAspect="1"/>
            </p:cNvGrpSpPr>
            <p:nvPr/>
          </p:nvGrpSpPr>
          <p:grpSpPr>
            <a:xfrm>
              <a:off x="644072" y="410464"/>
              <a:ext cx="4083272" cy="4083272"/>
              <a:chOff x="0" y="0"/>
              <a:chExt cx="6350000" cy="6350000"/>
            </a:xfrm>
          </p:grpSpPr>
          <p:sp>
            <p:nvSpPr>
              <p:cNvPr id="11" name="Freeform 11"/>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2" name="Picture 12"/>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b="321"/>
            <a:stretch>
              <a:fillRect/>
            </a:stretch>
          </p:blipFill>
          <p:spPr>
            <a:xfrm>
              <a:off x="0" y="0"/>
              <a:ext cx="4083272" cy="4091977"/>
            </a:xfrm>
            <a:prstGeom prst="rect">
              <a:avLst/>
            </a:prstGeom>
          </p:spPr>
        </p:pic>
      </p:grpSp>
      <p:grpSp>
        <p:nvGrpSpPr>
          <p:cNvPr id="13" name="Group 13"/>
          <p:cNvGrpSpPr/>
          <p:nvPr/>
        </p:nvGrpSpPr>
        <p:grpSpPr>
          <a:xfrm>
            <a:off x="11912898" y="8601849"/>
            <a:ext cx="3545508" cy="3370302"/>
            <a:chOff x="0" y="0"/>
            <a:chExt cx="4727344" cy="4493736"/>
          </a:xfrm>
        </p:grpSpPr>
        <p:grpSp>
          <p:nvGrpSpPr>
            <p:cNvPr id="14" name="Group 14"/>
            <p:cNvGrpSpPr>
              <a:grpSpLocks noChangeAspect="1"/>
            </p:cNvGrpSpPr>
            <p:nvPr/>
          </p:nvGrpSpPr>
          <p:grpSpPr>
            <a:xfrm>
              <a:off x="644072" y="410464"/>
              <a:ext cx="4083272" cy="4083272"/>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6" name="Picture 16"/>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b="321"/>
            <a:stretch>
              <a:fillRect/>
            </a:stretch>
          </p:blipFill>
          <p:spPr>
            <a:xfrm>
              <a:off x="0" y="0"/>
              <a:ext cx="4083272" cy="4091977"/>
            </a:xfrm>
            <a:prstGeom prst="rect">
              <a:avLst/>
            </a:prstGeom>
          </p:spPr>
        </p:pic>
      </p:grpSp>
      <p:grpSp>
        <p:nvGrpSpPr>
          <p:cNvPr id="17" name="Group 17"/>
          <p:cNvGrpSpPr/>
          <p:nvPr/>
        </p:nvGrpSpPr>
        <p:grpSpPr>
          <a:xfrm>
            <a:off x="-927557" y="406153"/>
            <a:ext cx="2253799" cy="9474693"/>
            <a:chOff x="0" y="0"/>
            <a:chExt cx="3005065" cy="12632924"/>
          </a:xfrm>
        </p:grpSpPr>
        <p:pic>
          <p:nvPicPr>
            <p:cNvPr id="18" name="Picture 18"/>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0" y="0"/>
              <a:ext cx="3005065" cy="2794710"/>
            </a:xfrm>
            <a:prstGeom prst="rect">
              <a:avLst/>
            </a:prstGeom>
          </p:spPr>
        </p:pic>
        <p:pic>
          <p:nvPicPr>
            <p:cNvPr id="19" name="Picture 19"/>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0" y="3279405"/>
              <a:ext cx="3005065" cy="2794710"/>
            </a:xfrm>
            <a:prstGeom prst="rect">
              <a:avLst/>
            </a:prstGeom>
          </p:spPr>
        </p:pic>
        <p:pic>
          <p:nvPicPr>
            <p:cNvPr id="20" name="Picture 20"/>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0" y="6558809"/>
              <a:ext cx="3005065" cy="2794710"/>
            </a:xfrm>
            <a:prstGeom prst="rect">
              <a:avLst/>
            </a:prstGeom>
          </p:spPr>
        </p:pic>
        <p:pic>
          <p:nvPicPr>
            <p:cNvPr id="21" name="Picture 21"/>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0" y="9838214"/>
              <a:ext cx="3005065" cy="2794710"/>
            </a:xfrm>
            <a:prstGeom prst="rect">
              <a:avLst/>
            </a:prstGeom>
          </p:spPr>
        </p:pic>
      </p:gr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grpSp>
        <p:nvGrpSpPr>
          <p:cNvPr id="2" name="Group 2"/>
          <p:cNvGrpSpPr/>
          <p:nvPr/>
        </p:nvGrpSpPr>
        <p:grpSpPr>
          <a:xfrm>
            <a:off x="517113" y="584601"/>
            <a:ext cx="17253775" cy="9117799"/>
            <a:chOff x="0" y="0"/>
            <a:chExt cx="23005033" cy="12157065"/>
          </a:xfrm>
        </p:grpSpPr>
        <p:pic>
          <p:nvPicPr>
            <p:cNvPr id="3" name="Picture 3"/>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6760969" y="3155875"/>
              <a:ext cx="2891870" cy="2689439"/>
            </a:xfrm>
            <a:prstGeom prst="rect">
              <a:avLst/>
            </a:prstGeom>
          </p:spPr>
        </p:pic>
        <p:pic>
          <p:nvPicPr>
            <p:cNvPr id="5" name="Picture 5"/>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6760969" y="6311751"/>
              <a:ext cx="2891870" cy="2689439"/>
            </a:xfrm>
            <a:prstGeom prst="rect">
              <a:avLst/>
            </a:prstGeom>
          </p:spPr>
        </p:pic>
        <p:pic>
          <p:nvPicPr>
            <p:cNvPr id="6" name="Picture 6"/>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6760969" y="9467626"/>
              <a:ext cx="2891870" cy="2689439"/>
            </a:xfrm>
            <a:prstGeom prst="rect">
              <a:avLst/>
            </a:prstGeom>
          </p:spPr>
        </p:pic>
        <p:pic>
          <p:nvPicPr>
            <p:cNvPr id="7" name="Picture 7"/>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3408776" y="0"/>
              <a:ext cx="2891870" cy="2689439"/>
            </a:xfrm>
            <a:prstGeom prst="rect">
              <a:avLst/>
            </a:prstGeom>
          </p:spPr>
        </p:pic>
        <p:pic>
          <p:nvPicPr>
            <p:cNvPr id="8" name="Picture 8"/>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3408776" y="3155875"/>
              <a:ext cx="2891870" cy="2689439"/>
            </a:xfrm>
            <a:prstGeom prst="rect">
              <a:avLst/>
            </a:prstGeom>
          </p:spPr>
        </p:pic>
        <p:pic>
          <p:nvPicPr>
            <p:cNvPr id="9" name="Picture 9"/>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3408776" y="6311751"/>
              <a:ext cx="2891870" cy="2689439"/>
            </a:xfrm>
            <a:prstGeom prst="rect">
              <a:avLst/>
            </a:prstGeom>
          </p:spPr>
        </p:pic>
        <p:pic>
          <p:nvPicPr>
            <p:cNvPr id="10" name="Picture 10"/>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3408776" y="9467626"/>
              <a:ext cx="2891870" cy="2689439"/>
            </a:xfrm>
            <a:prstGeom prst="rect">
              <a:avLst/>
            </a:prstGeom>
          </p:spPr>
        </p:pic>
        <p:pic>
          <p:nvPicPr>
            <p:cNvPr id="11" name="Picture 11"/>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0056582" y="0"/>
              <a:ext cx="2891870" cy="2689439"/>
            </a:xfrm>
            <a:prstGeom prst="rect">
              <a:avLst/>
            </a:prstGeom>
          </p:spPr>
        </p:pic>
        <p:pic>
          <p:nvPicPr>
            <p:cNvPr id="12" name="Picture 12"/>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0056582" y="3155875"/>
              <a:ext cx="2891870" cy="2689439"/>
            </a:xfrm>
            <a:prstGeom prst="rect">
              <a:avLst/>
            </a:prstGeom>
          </p:spPr>
        </p:pic>
        <p:pic>
          <p:nvPicPr>
            <p:cNvPr id="13" name="Picture 13"/>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0056582" y="6311751"/>
              <a:ext cx="2891870" cy="2689439"/>
            </a:xfrm>
            <a:prstGeom prst="rect">
              <a:avLst/>
            </a:prstGeom>
          </p:spPr>
        </p:pic>
        <p:pic>
          <p:nvPicPr>
            <p:cNvPr id="14" name="Picture 14"/>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0056582" y="9467626"/>
              <a:ext cx="2891870" cy="2689439"/>
            </a:xfrm>
            <a:prstGeom prst="rect">
              <a:avLst/>
            </a:prstGeom>
          </p:spPr>
        </p:pic>
        <p:pic>
          <p:nvPicPr>
            <p:cNvPr id="15" name="Picture 15"/>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20113163" y="0"/>
              <a:ext cx="2891870" cy="2689439"/>
            </a:xfrm>
            <a:prstGeom prst="rect">
              <a:avLst/>
            </a:prstGeom>
          </p:spPr>
        </p:pic>
        <p:pic>
          <p:nvPicPr>
            <p:cNvPr id="16" name="Picture 16"/>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20113163" y="3155875"/>
              <a:ext cx="2891870" cy="2689439"/>
            </a:xfrm>
            <a:prstGeom prst="rect">
              <a:avLst/>
            </a:prstGeom>
          </p:spPr>
        </p:pic>
        <p:pic>
          <p:nvPicPr>
            <p:cNvPr id="17" name="Picture 17"/>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20113163" y="6311751"/>
              <a:ext cx="2891870" cy="2689439"/>
            </a:xfrm>
            <a:prstGeom prst="rect">
              <a:avLst/>
            </a:prstGeom>
          </p:spPr>
        </p:pic>
        <p:pic>
          <p:nvPicPr>
            <p:cNvPr id="18" name="Picture 18"/>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20113163" y="9467626"/>
              <a:ext cx="2891870" cy="2689439"/>
            </a:xfrm>
            <a:prstGeom prst="rect">
              <a:avLst/>
            </a:prstGeom>
          </p:spPr>
        </p:pic>
        <p:pic>
          <p:nvPicPr>
            <p:cNvPr id="19" name="Picture 19"/>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6704388" y="3155875"/>
              <a:ext cx="2891870" cy="2689439"/>
            </a:xfrm>
            <a:prstGeom prst="rect">
              <a:avLst/>
            </a:prstGeom>
          </p:spPr>
        </p:pic>
        <p:pic>
          <p:nvPicPr>
            <p:cNvPr id="21" name="Picture 21"/>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6704388" y="6311751"/>
              <a:ext cx="2891870" cy="2689439"/>
            </a:xfrm>
            <a:prstGeom prst="rect">
              <a:avLst/>
            </a:prstGeom>
          </p:spPr>
        </p:pic>
        <p:pic>
          <p:nvPicPr>
            <p:cNvPr id="22" name="Picture 22"/>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6704388" y="9467626"/>
              <a:ext cx="2891870" cy="2689439"/>
            </a:xfrm>
            <a:prstGeom prst="rect">
              <a:avLst/>
            </a:prstGeom>
          </p:spPr>
        </p:pic>
        <p:pic>
          <p:nvPicPr>
            <p:cNvPr id="23" name="Picture 23"/>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3352194" y="0"/>
              <a:ext cx="2891870" cy="2689439"/>
            </a:xfrm>
            <a:prstGeom prst="rect">
              <a:avLst/>
            </a:prstGeom>
          </p:spPr>
        </p:pic>
        <p:pic>
          <p:nvPicPr>
            <p:cNvPr id="24" name="Picture 24"/>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3352194" y="3155875"/>
              <a:ext cx="2891870" cy="2689439"/>
            </a:xfrm>
            <a:prstGeom prst="rect">
              <a:avLst/>
            </a:prstGeom>
          </p:spPr>
        </p:pic>
        <p:pic>
          <p:nvPicPr>
            <p:cNvPr id="25" name="Picture 25"/>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3352194" y="6311751"/>
              <a:ext cx="2891870" cy="2689439"/>
            </a:xfrm>
            <a:prstGeom prst="rect">
              <a:avLst/>
            </a:prstGeom>
          </p:spPr>
        </p:pic>
        <p:pic>
          <p:nvPicPr>
            <p:cNvPr id="26" name="Picture 26"/>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3352194" y="9467626"/>
              <a:ext cx="2891870" cy="2689439"/>
            </a:xfrm>
            <a:prstGeom prst="rect">
              <a:avLst/>
            </a:prstGeom>
          </p:spPr>
        </p:pic>
        <p:pic>
          <p:nvPicPr>
            <p:cNvPr id="27" name="Picture 27"/>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0" y="0"/>
              <a:ext cx="2891870" cy="2689439"/>
            </a:xfrm>
            <a:prstGeom prst="rect">
              <a:avLst/>
            </a:prstGeom>
          </p:spPr>
        </p:pic>
        <p:pic>
          <p:nvPicPr>
            <p:cNvPr id="28" name="Picture 28"/>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0" y="3155875"/>
              <a:ext cx="2891870" cy="2689439"/>
            </a:xfrm>
            <a:prstGeom prst="rect">
              <a:avLst/>
            </a:prstGeom>
          </p:spPr>
        </p:pic>
        <p:pic>
          <p:nvPicPr>
            <p:cNvPr id="29" name="Picture 29"/>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0" y="6311751"/>
              <a:ext cx="2891870" cy="2689439"/>
            </a:xfrm>
            <a:prstGeom prst="rect">
              <a:avLst/>
            </a:prstGeom>
          </p:spPr>
        </p:pic>
        <p:pic>
          <p:nvPicPr>
            <p:cNvPr id="30" name="Picture 30"/>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0" y="9467626"/>
              <a:ext cx="2891870" cy="2689439"/>
            </a:xfrm>
            <a:prstGeom prst="rect">
              <a:avLst/>
            </a:prstGeom>
          </p:spPr>
        </p:pic>
      </p:grpSp>
      <p:sp>
        <p:nvSpPr>
          <p:cNvPr id="31" name="AutoShape 31"/>
          <p:cNvSpPr/>
          <p:nvPr/>
        </p:nvSpPr>
        <p:spPr>
          <a:xfrm>
            <a:off x="4946896" y="2005584"/>
            <a:ext cx="11342283" cy="6275832"/>
          </a:xfrm>
          <a:prstGeom prst="rect">
            <a:avLst/>
          </a:prstGeom>
          <a:solidFill>
            <a:schemeClr val="bg1"/>
          </a:solidFill>
        </p:spPr>
      </p:sp>
      <p:pic>
        <p:nvPicPr>
          <p:cNvPr id="32" name="Picture 32"/>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b="321"/>
          <a:stretch>
            <a:fillRect/>
          </a:stretch>
        </p:blipFill>
        <p:spPr>
          <a:xfrm rot="10799999">
            <a:off x="1983048" y="1909668"/>
            <a:ext cx="6453903" cy="6467663"/>
          </a:xfrm>
          <a:prstGeom prst="rect">
            <a:avLst/>
          </a:prstGeom>
        </p:spPr>
      </p:pic>
      <p:sp>
        <p:nvSpPr>
          <p:cNvPr id="33" name="TextBox 33"/>
          <p:cNvSpPr txBox="1"/>
          <p:nvPr/>
        </p:nvSpPr>
        <p:spPr>
          <a:xfrm>
            <a:off x="2969013" y="3935700"/>
            <a:ext cx="4481973" cy="2462213"/>
          </a:xfrm>
          <a:prstGeom prst="rect">
            <a:avLst/>
          </a:prstGeom>
        </p:spPr>
        <p:txBody>
          <a:bodyPr lIns="0" tIns="0" rIns="0" bIns="0" rtlCol="0" anchor="t">
            <a:spAutoFit/>
          </a:bodyPr>
          <a:lstStyle/>
          <a:p>
            <a:pPr algn="ctr">
              <a:lnSpc>
                <a:spcPts val="9600"/>
              </a:lnSpc>
            </a:pPr>
            <a:r>
              <a:rPr lang="en-US" sz="8000" spc="-80" dirty="0">
                <a:solidFill>
                  <a:srgbClr val="FFFFFF"/>
                </a:solidFill>
                <a:latin typeface="+mj-lt"/>
              </a:rPr>
              <a:t>Project Recap</a:t>
            </a:r>
          </a:p>
        </p:txBody>
      </p:sp>
      <p:sp>
        <p:nvSpPr>
          <p:cNvPr id="34" name="TextBox 33"/>
          <p:cNvSpPr txBox="1"/>
          <p:nvPr/>
        </p:nvSpPr>
        <p:spPr>
          <a:xfrm>
            <a:off x="7796228" y="2324100"/>
            <a:ext cx="8281972" cy="369332"/>
          </a:xfrm>
          <a:prstGeom prst="rect">
            <a:avLst/>
          </a:prstGeom>
          <a:noFill/>
        </p:spPr>
        <p:txBody>
          <a:bodyPr wrap="square" rtlCol="0">
            <a:spAutoFit/>
          </a:bodyPr>
          <a:lstStyle/>
          <a:p>
            <a:pPr algn="r"/>
            <a:endParaRPr lang="en-IN" dirty="0"/>
          </a:p>
        </p:txBody>
      </p:sp>
      <p:sp>
        <p:nvSpPr>
          <p:cNvPr id="35" name="TextBox 34"/>
          <p:cNvSpPr txBox="1"/>
          <p:nvPr/>
        </p:nvSpPr>
        <p:spPr>
          <a:xfrm>
            <a:off x="8782194" y="3089314"/>
            <a:ext cx="8059093" cy="4154984"/>
          </a:xfrm>
          <a:prstGeom prst="rect">
            <a:avLst/>
          </a:prstGeom>
          <a:noFill/>
        </p:spPr>
        <p:txBody>
          <a:bodyPr wrap="square" rtlCol="0">
            <a:spAutoFit/>
          </a:bodyPr>
          <a:lstStyle/>
          <a:p>
            <a:r>
              <a:rPr lang="en-US" sz="2400" dirty="0" smtClean="0"/>
              <a:t>Social Buzz, an immensely growing social media platform</a:t>
            </a:r>
          </a:p>
          <a:p>
            <a:r>
              <a:rPr lang="en-US" sz="2400" dirty="0" smtClean="0"/>
              <a:t>that provides users to post content and react to them</a:t>
            </a:r>
          </a:p>
          <a:p>
            <a:r>
              <a:rPr lang="en-US" sz="2400" dirty="0" smtClean="0"/>
              <a:t>anonymously.</a:t>
            </a:r>
          </a:p>
          <a:p>
            <a:r>
              <a:rPr lang="en-US" sz="2400" dirty="0" smtClean="0"/>
              <a:t>Due to this immense growth, they want to adapt their</a:t>
            </a:r>
          </a:p>
          <a:p>
            <a:r>
              <a:rPr lang="en-US" sz="2400" dirty="0" smtClean="0"/>
              <a:t>systems globally.</a:t>
            </a:r>
          </a:p>
          <a:p>
            <a:r>
              <a:rPr lang="en-US" sz="2400" dirty="0" smtClean="0"/>
              <a:t>Accenture has begun a 3 month POC focusing on</a:t>
            </a:r>
          </a:p>
          <a:p>
            <a:r>
              <a:rPr lang="en-US" sz="2400" dirty="0" smtClean="0"/>
              <a:t>the following tasks: </a:t>
            </a:r>
          </a:p>
          <a:p>
            <a:pPr marL="342900" indent="-342900">
              <a:buFont typeface="Arial" panose="020B0604020202020204" pitchFamily="34" charset="0"/>
              <a:buChar char="•"/>
            </a:pPr>
            <a:r>
              <a:rPr lang="en-US" sz="2400" dirty="0" smtClean="0"/>
              <a:t>An audit of Social Buzz’s practice for Big Data.</a:t>
            </a:r>
          </a:p>
          <a:p>
            <a:pPr marL="342900" indent="-342900">
              <a:buFont typeface="Arial" panose="020B0604020202020204" pitchFamily="34" charset="0"/>
              <a:buChar char="•"/>
            </a:pPr>
            <a:r>
              <a:rPr lang="en-US" sz="2400" dirty="0" smtClean="0"/>
              <a:t>Recommendations for a successful IPO.</a:t>
            </a:r>
          </a:p>
          <a:p>
            <a:pPr marL="342900" indent="-342900">
              <a:buFont typeface="Arial" panose="020B0604020202020204" pitchFamily="34" charset="0"/>
              <a:buChar char="•"/>
            </a:pPr>
            <a:r>
              <a:rPr lang="en-US" sz="2400" dirty="0" smtClean="0"/>
              <a:t>Analysis to find top 5 most popular content categories</a:t>
            </a:r>
          </a:p>
          <a:p>
            <a:r>
              <a:rPr lang="en-US" sz="2400" dirty="0" smtClean="0"/>
              <a:t>     in Social Buzz.</a:t>
            </a:r>
            <a:endParaRPr lang="en-IN" sz="2400"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144000" y="8195696"/>
            <a:ext cx="3545508" cy="3370302"/>
            <a:chOff x="0" y="0"/>
            <a:chExt cx="4727344" cy="4493736"/>
          </a:xfrm>
        </p:grpSpPr>
        <p:grpSp>
          <p:nvGrpSpPr>
            <p:cNvPr id="3" name="Group 3"/>
            <p:cNvGrpSpPr>
              <a:grpSpLocks noChangeAspect="1"/>
            </p:cNvGrpSpPr>
            <p:nvPr/>
          </p:nvGrpSpPr>
          <p:grpSpPr>
            <a:xfrm>
              <a:off x="644072" y="410464"/>
              <a:ext cx="4083272" cy="4083272"/>
              <a:chOff x="0" y="0"/>
              <a:chExt cx="6350000" cy="6350000"/>
            </a:xfrm>
          </p:grpSpPr>
          <p:sp>
            <p:nvSpPr>
              <p:cNvPr id="4" name="Freeform 4"/>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5" name="Picture 5"/>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b="321"/>
            <a:stretch>
              <a:fillRect/>
            </a:stretch>
          </p:blipFill>
          <p:spPr>
            <a:xfrm>
              <a:off x="0" y="0"/>
              <a:ext cx="4083272" cy="4091977"/>
            </a:xfrm>
            <a:prstGeom prst="rect">
              <a:avLst/>
            </a:prstGeom>
          </p:spPr>
        </p:pic>
      </p:grpSp>
      <p:sp>
        <p:nvSpPr>
          <p:cNvPr id="6" name="AutoShape 6"/>
          <p:cNvSpPr/>
          <p:nvPr/>
        </p:nvSpPr>
        <p:spPr>
          <a:xfrm>
            <a:off x="0" y="0"/>
            <a:ext cx="9964482" cy="10287000"/>
          </a:xfrm>
          <a:prstGeom prst="rect">
            <a:avLst/>
          </a:prstGeom>
          <a:solidFill>
            <a:srgbClr val="A100FF"/>
          </a:solidFill>
          <a:ln>
            <a:solidFill>
              <a:srgbClr val="A100FF"/>
            </a:solidFill>
          </a:ln>
        </p:spPr>
        <p:txBody>
          <a:bodyPr/>
          <a:lstStyle/>
          <a:p>
            <a:endParaRPr lang="en-AU" dirty="0"/>
          </a:p>
        </p:txBody>
      </p:sp>
      <p:grpSp>
        <p:nvGrpSpPr>
          <p:cNvPr id="7" name="Group 7"/>
          <p:cNvGrpSpPr/>
          <p:nvPr/>
        </p:nvGrpSpPr>
        <p:grpSpPr>
          <a:xfrm>
            <a:off x="-146279" y="406153"/>
            <a:ext cx="2253799" cy="9474693"/>
            <a:chOff x="0" y="0"/>
            <a:chExt cx="3005065" cy="12632924"/>
          </a:xfrm>
        </p:grpSpPr>
        <p:pic>
          <p:nvPicPr>
            <p:cNvPr id="8" name="Picture 8"/>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0" y="0"/>
              <a:ext cx="3005065" cy="2794710"/>
            </a:xfrm>
            <a:prstGeom prst="rect">
              <a:avLst/>
            </a:prstGeom>
          </p:spPr>
        </p:pic>
        <p:pic>
          <p:nvPicPr>
            <p:cNvPr id="9" name="Picture 9"/>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0" y="3279405"/>
              <a:ext cx="3005065" cy="2794710"/>
            </a:xfrm>
            <a:prstGeom prst="rect">
              <a:avLst/>
            </a:prstGeom>
          </p:spPr>
        </p:pic>
        <p:pic>
          <p:nvPicPr>
            <p:cNvPr id="10" name="Picture 10"/>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0" y="6558809"/>
              <a:ext cx="3005065" cy="2794710"/>
            </a:xfrm>
            <a:prstGeom prst="rect">
              <a:avLst/>
            </a:prstGeom>
          </p:spPr>
        </p:pic>
        <p:pic>
          <p:nvPicPr>
            <p:cNvPr id="11" name="Picture 11"/>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0" y="9838214"/>
              <a:ext cx="3005065" cy="2794710"/>
            </a:xfrm>
            <a:prstGeom prst="rect">
              <a:avLst/>
            </a:prstGeom>
          </p:spPr>
        </p:pic>
      </p:grpSp>
      <p:grpSp>
        <p:nvGrpSpPr>
          <p:cNvPr id="12" name="Group 12"/>
          <p:cNvGrpSpPr/>
          <p:nvPr/>
        </p:nvGrpSpPr>
        <p:grpSpPr>
          <a:xfrm>
            <a:off x="1298688" y="1464558"/>
            <a:ext cx="3438614" cy="3297100"/>
            <a:chOff x="0" y="154662"/>
            <a:chExt cx="4584818" cy="4396135"/>
          </a:xfrm>
        </p:grpSpPr>
        <p:grpSp>
          <p:nvGrpSpPr>
            <p:cNvPr id="13" name="Group 13"/>
            <p:cNvGrpSpPr>
              <a:grpSpLocks noChangeAspect="1"/>
            </p:cNvGrpSpPr>
            <p:nvPr/>
          </p:nvGrpSpPr>
          <p:grpSpPr>
            <a:xfrm>
              <a:off x="0" y="656398"/>
              <a:ext cx="3894399" cy="3894399"/>
              <a:chOff x="0" y="0"/>
              <a:chExt cx="6350000" cy="6350000"/>
            </a:xfrm>
          </p:grpSpPr>
          <p:sp>
            <p:nvSpPr>
              <p:cNvPr id="14" name="Freeform 14"/>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963488"/>
              </a:solidFill>
            </p:spPr>
            <p:txBody>
              <a:bodyPr/>
              <a:lstStyle/>
              <a:p>
                <a:endParaRPr lang="en-AU" dirty="0"/>
              </a:p>
            </p:txBody>
          </p:sp>
        </p:grpSp>
        <p:pic>
          <p:nvPicPr>
            <p:cNvPr id="15" name="Picture 15"/>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xmlns="" r:embed="rId8"/>
                </a:ext>
              </a:extLst>
            </a:blip>
            <a:srcRect b="321"/>
            <a:stretch>
              <a:fillRect/>
            </a:stretch>
          </p:blipFill>
          <p:spPr>
            <a:xfrm rot="16484543">
              <a:off x="686267" y="150511"/>
              <a:ext cx="3894400" cy="3902702"/>
            </a:xfrm>
            <a:prstGeom prst="rect">
              <a:avLst/>
            </a:prstGeom>
          </p:spPr>
        </p:pic>
      </p:grpSp>
      <p:grpSp>
        <p:nvGrpSpPr>
          <p:cNvPr id="16" name="Group 16"/>
          <p:cNvGrpSpPr/>
          <p:nvPr/>
        </p:nvGrpSpPr>
        <p:grpSpPr>
          <a:xfrm>
            <a:off x="15986267" y="-1061348"/>
            <a:ext cx="3545508" cy="3370302"/>
            <a:chOff x="0" y="0"/>
            <a:chExt cx="4727344" cy="4493736"/>
          </a:xfrm>
        </p:grpSpPr>
        <p:grpSp>
          <p:nvGrpSpPr>
            <p:cNvPr id="17" name="Group 17"/>
            <p:cNvGrpSpPr>
              <a:grpSpLocks noChangeAspect="1"/>
            </p:cNvGrpSpPr>
            <p:nvPr/>
          </p:nvGrpSpPr>
          <p:grpSpPr>
            <a:xfrm>
              <a:off x="644072" y="410464"/>
              <a:ext cx="4083272" cy="4083272"/>
              <a:chOff x="0" y="0"/>
              <a:chExt cx="6350000" cy="6350000"/>
            </a:xfrm>
          </p:grpSpPr>
          <p:sp>
            <p:nvSpPr>
              <p:cNvPr id="18" name="Freeform 18"/>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9" name="Picture 19"/>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b="321"/>
            <a:stretch>
              <a:fillRect/>
            </a:stretch>
          </p:blipFill>
          <p:spPr>
            <a:xfrm>
              <a:off x="0" y="0"/>
              <a:ext cx="4083272" cy="4091977"/>
            </a:xfrm>
            <a:prstGeom prst="rect">
              <a:avLst/>
            </a:prstGeom>
          </p:spPr>
        </p:pic>
      </p:grpSp>
      <p:pic>
        <p:nvPicPr>
          <p:cNvPr id="20" name="Picture 20"/>
          <p:cNvPicPr>
            <a:picLocks noChangeAspect="1"/>
          </p:cNvPicPr>
          <p:nvPr/>
        </p:nvPicPr>
        <p:blipFill rotWithShape="1">
          <a:blip r:embed="rId9">
            <a:extLst>
              <a:ext uri="{28A0092B-C50C-407E-A947-70E740481C1C}">
                <a14:useLocalDpi xmlns:a14="http://schemas.microsoft.com/office/drawing/2010/main" val="0"/>
              </a:ext>
            </a:extLst>
          </a:blip>
          <a:srcRect l="21385" r="26205"/>
          <a:stretch/>
        </p:blipFill>
        <p:spPr>
          <a:xfrm>
            <a:off x="11357871" y="1336214"/>
            <a:ext cx="5986238" cy="7614571"/>
          </a:xfrm>
          <a:prstGeom prst="rect">
            <a:avLst/>
          </a:prstGeom>
        </p:spPr>
      </p:pic>
      <p:sp>
        <p:nvSpPr>
          <p:cNvPr id="21" name="TextBox 21"/>
          <p:cNvSpPr txBox="1"/>
          <p:nvPr/>
        </p:nvSpPr>
        <p:spPr>
          <a:xfrm>
            <a:off x="3069738" y="2308953"/>
            <a:ext cx="5786869" cy="1231106"/>
          </a:xfrm>
          <a:prstGeom prst="rect">
            <a:avLst/>
          </a:prstGeom>
        </p:spPr>
        <p:txBody>
          <a:bodyPr lIns="0" tIns="0" rIns="0" bIns="0" rtlCol="0" anchor="t">
            <a:spAutoFit/>
          </a:bodyPr>
          <a:lstStyle/>
          <a:p>
            <a:pPr>
              <a:lnSpc>
                <a:spcPts val="9600"/>
              </a:lnSpc>
            </a:pPr>
            <a:r>
              <a:rPr lang="en-US" sz="8000" spc="-80" dirty="0">
                <a:solidFill>
                  <a:srgbClr val="FFFFFF"/>
                </a:solidFill>
                <a:latin typeface="+mj-lt"/>
              </a:rPr>
              <a:t>Problem</a:t>
            </a:r>
          </a:p>
        </p:txBody>
      </p:sp>
      <p:sp>
        <p:nvSpPr>
          <p:cNvPr id="23" name="TextBox 22"/>
          <p:cNvSpPr txBox="1"/>
          <p:nvPr/>
        </p:nvSpPr>
        <p:spPr>
          <a:xfrm>
            <a:off x="3069738" y="4610100"/>
            <a:ext cx="6379062" cy="4154984"/>
          </a:xfrm>
          <a:prstGeom prst="rect">
            <a:avLst/>
          </a:prstGeom>
          <a:noFill/>
        </p:spPr>
        <p:txBody>
          <a:bodyPr wrap="square" rtlCol="0">
            <a:spAutoFit/>
          </a:bodyPr>
          <a:lstStyle/>
          <a:p>
            <a:pPr marL="285750" indent="-285750">
              <a:buFont typeface="Arial" panose="020B0604020202020204" pitchFamily="34" charset="0"/>
              <a:buChar char="•"/>
            </a:pPr>
            <a:r>
              <a:rPr lang="en-US" sz="2400" dirty="0" smtClean="0">
                <a:solidFill>
                  <a:schemeClr val="bg1"/>
                </a:solidFill>
              </a:rPr>
              <a:t>500 million active users every month.</a:t>
            </a:r>
          </a:p>
          <a:p>
            <a:pPr marL="285750" indent="-285750">
              <a:buFont typeface="Arial" panose="020B0604020202020204" pitchFamily="34" charset="0"/>
              <a:buChar char="•"/>
            </a:pPr>
            <a:r>
              <a:rPr lang="en-US" sz="2400" dirty="0" smtClean="0">
                <a:solidFill>
                  <a:schemeClr val="bg1"/>
                </a:solidFill>
              </a:rPr>
              <a:t>100k pieces of content uploaded everyday</a:t>
            </a:r>
          </a:p>
          <a:p>
            <a:pPr marL="742950" lvl="1" indent="-285750">
              <a:buFont typeface="Arial" panose="020B0604020202020204" pitchFamily="34" charset="0"/>
              <a:buChar char="•"/>
            </a:pPr>
            <a:r>
              <a:rPr lang="en-US" sz="2400" dirty="0" smtClean="0">
                <a:solidFill>
                  <a:schemeClr val="bg1"/>
                </a:solidFill>
              </a:rPr>
              <a:t>That’s 36.5 million pieces of content every year.</a:t>
            </a:r>
          </a:p>
          <a:p>
            <a:pPr marL="742950" lvl="1" indent="-285750">
              <a:buFont typeface="Arial" panose="020B0604020202020204" pitchFamily="34" charset="0"/>
              <a:buChar char="•"/>
            </a:pPr>
            <a:endParaRPr lang="en-US" sz="2400" dirty="0" smtClean="0">
              <a:solidFill>
                <a:schemeClr val="bg1"/>
              </a:solidFill>
            </a:endParaRPr>
          </a:p>
          <a:p>
            <a:pPr lvl="1"/>
            <a:r>
              <a:rPr lang="en-US" sz="2400" dirty="0" smtClean="0">
                <a:solidFill>
                  <a:schemeClr val="bg1"/>
                </a:solidFill>
              </a:rPr>
              <a:t>So, what to do to get most out of this data and manage it?</a:t>
            </a:r>
          </a:p>
          <a:p>
            <a:pPr lvl="1"/>
            <a:endParaRPr lang="en-US" sz="2400" dirty="0">
              <a:solidFill>
                <a:schemeClr val="bg1"/>
              </a:solidFill>
            </a:endParaRPr>
          </a:p>
          <a:p>
            <a:pPr lvl="1"/>
            <a:endParaRPr lang="en-US" sz="2400" dirty="0" smtClean="0">
              <a:solidFill>
                <a:schemeClr val="bg1"/>
              </a:solidFill>
            </a:endParaRPr>
          </a:p>
          <a:p>
            <a:pPr lvl="1"/>
            <a:r>
              <a:rPr lang="en-US" sz="2400" dirty="0" smtClean="0">
                <a:solidFill>
                  <a:schemeClr val="bg1"/>
                </a:solidFill>
              </a:rPr>
              <a:t>Analyzing the data of Social Buzz to find the top 5 most popular categories of content.</a:t>
            </a:r>
            <a:endParaRPr lang="en-US" sz="2400" dirty="0">
              <a:solidFill>
                <a:schemeClr val="bg1"/>
              </a:solidFill>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06723" y="406153"/>
            <a:ext cx="9939843" cy="9474693"/>
            <a:chOff x="0" y="0"/>
            <a:chExt cx="13253124" cy="12632924"/>
          </a:xfrm>
        </p:grpSpPr>
        <p:pic>
          <p:nvPicPr>
            <p:cNvPr id="3" name="Picture 3"/>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3416020" y="0"/>
              <a:ext cx="3005065" cy="2794710"/>
            </a:xfrm>
            <a:prstGeom prst="rect">
              <a:avLst/>
            </a:prstGeom>
          </p:spPr>
        </p:pic>
        <p:pic>
          <p:nvPicPr>
            <p:cNvPr id="4" name="Picture 4"/>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3416020" y="9838214"/>
              <a:ext cx="3005065" cy="2794710"/>
            </a:xfrm>
            <a:prstGeom prst="rect">
              <a:avLst/>
            </a:prstGeom>
          </p:spPr>
        </p:pic>
        <p:pic>
          <p:nvPicPr>
            <p:cNvPr id="5" name="Picture 5"/>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0" y="0"/>
              <a:ext cx="3005065" cy="2794710"/>
            </a:xfrm>
            <a:prstGeom prst="rect">
              <a:avLst/>
            </a:prstGeom>
          </p:spPr>
        </p:pic>
        <p:pic>
          <p:nvPicPr>
            <p:cNvPr id="6" name="Picture 6"/>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0" y="3279405"/>
              <a:ext cx="3005065" cy="2794710"/>
            </a:xfrm>
            <a:prstGeom prst="rect">
              <a:avLst/>
            </a:prstGeom>
          </p:spPr>
        </p:pic>
        <p:pic>
          <p:nvPicPr>
            <p:cNvPr id="7" name="Picture 7"/>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0" y="6558809"/>
              <a:ext cx="3005065" cy="2794710"/>
            </a:xfrm>
            <a:prstGeom prst="rect">
              <a:avLst/>
            </a:prstGeom>
          </p:spPr>
        </p:pic>
        <p:pic>
          <p:nvPicPr>
            <p:cNvPr id="8" name="Picture 8"/>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0" y="9838214"/>
              <a:ext cx="3005065" cy="2794710"/>
            </a:xfrm>
            <a:prstGeom prst="rect">
              <a:avLst/>
            </a:prstGeom>
          </p:spPr>
        </p:pic>
        <p:pic>
          <p:nvPicPr>
            <p:cNvPr id="9" name="Picture 9"/>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6832040" y="0"/>
              <a:ext cx="3005065" cy="2794710"/>
            </a:xfrm>
            <a:prstGeom prst="rect">
              <a:avLst/>
            </a:prstGeom>
          </p:spPr>
        </p:pic>
        <p:pic>
          <p:nvPicPr>
            <p:cNvPr id="10" name="Picture 10"/>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6832040" y="9838214"/>
              <a:ext cx="3005065" cy="2794710"/>
            </a:xfrm>
            <a:prstGeom prst="rect">
              <a:avLst/>
            </a:prstGeom>
          </p:spPr>
        </p:pic>
        <p:pic>
          <p:nvPicPr>
            <p:cNvPr id="11" name="Picture 11"/>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0248060" y="0"/>
              <a:ext cx="3005065" cy="2794710"/>
            </a:xfrm>
            <a:prstGeom prst="rect">
              <a:avLst/>
            </a:prstGeom>
          </p:spPr>
        </p:pic>
        <p:pic>
          <p:nvPicPr>
            <p:cNvPr id="12" name="Picture 12"/>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0248060" y="3279405"/>
              <a:ext cx="3005065" cy="2794710"/>
            </a:xfrm>
            <a:prstGeom prst="rect">
              <a:avLst/>
            </a:prstGeom>
          </p:spPr>
        </p:pic>
        <p:pic>
          <p:nvPicPr>
            <p:cNvPr id="13" name="Picture 13"/>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0248060" y="6558809"/>
              <a:ext cx="3005065" cy="2794710"/>
            </a:xfrm>
            <a:prstGeom prst="rect">
              <a:avLst/>
            </a:prstGeom>
          </p:spPr>
        </p:pic>
        <p:pic>
          <p:nvPicPr>
            <p:cNvPr id="14" name="Picture 14"/>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0248060" y="9838214"/>
              <a:ext cx="3005065" cy="2794710"/>
            </a:xfrm>
            <a:prstGeom prst="rect">
              <a:avLst/>
            </a:prstGeom>
          </p:spPr>
        </p:pic>
      </p:grpSp>
      <p:sp>
        <p:nvSpPr>
          <p:cNvPr id="15" name="AutoShape 15"/>
          <p:cNvSpPr/>
          <p:nvPr/>
        </p:nvSpPr>
        <p:spPr>
          <a:xfrm>
            <a:off x="2110745" y="1825527"/>
            <a:ext cx="6750815" cy="6635945"/>
          </a:xfrm>
          <a:prstGeom prst="rect">
            <a:avLst/>
          </a:prstGeom>
          <a:solidFill>
            <a:srgbClr val="FFFFFF"/>
          </a:solidFill>
        </p:spPr>
      </p:sp>
      <p:grpSp>
        <p:nvGrpSpPr>
          <p:cNvPr id="16" name="Group 16"/>
          <p:cNvGrpSpPr>
            <a:grpSpLocks noChangeAspect="1"/>
          </p:cNvGrpSpPr>
          <p:nvPr/>
        </p:nvGrpSpPr>
        <p:grpSpPr>
          <a:xfrm>
            <a:off x="11734800" y="929927"/>
            <a:ext cx="1791199" cy="1791199"/>
            <a:chOff x="0" y="0"/>
            <a:chExt cx="6350000" cy="6350000"/>
          </a:xfrm>
        </p:grpSpPr>
        <p:sp>
          <p:nvSpPr>
            <p:cNvPr id="17" name="Freeform 1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grpSp>
        <p:nvGrpSpPr>
          <p:cNvPr id="21" name="Group 21"/>
          <p:cNvGrpSpPr>
            <a:grpSpLocks noChangeAspect="1"/>
          </p:cNvGrpSpPr>
          <p:nvPr/>
        </p:nvGrpSpPr>
        <p:grpSpPr>
          <a:xfrm>
            <a:off x="11740320" y="3193257"/>
            <a:ext cx="1791199" cy="1791199"/>
            <a:chOff x="0" y="0"/>
            <a:chExt cx="6350000" cy="6350000"/>
          </a:xfrm>
        </p:grpSpPr>
        <p:sp>
          <p:nvSpPr>
            <p:cNvPr id="22" name="Freeform 2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AU" dirty="0"/>
            </a:p>
          </p:txBody>
        </p:sp>
      </p:grpSp>
      <p:grpSp>
        <p:nvGrpSpPr>
          <p:cNvPr id="23" name="Group 23"/>
          <p:cNvGrpSpPr>
            <a:grpSpLocks noChangeAspect="1"/>
          </p:cNvGrpSpPr>
          <p:nvPr/>
        </p:nvGrpSpPr>
        <p:grpSpPr>
          <a:xfrm>
            <a:off x="11326037" y="2973382"/>
            <a:ext cx="1878989" cy="1823795"/>
            <a:chOff x="-23042" y="66269"/>
            <a:chExt cx="6542158" cy="6349987"/>
          </a:xfrm>
        </p:grpSpPr>
        <p:sp>
          <p:nvSpPr>
            <p:cNvPr id="24" name="Freeform 24"/>
            <p:cNvSpPr/>
            <p:nvPr/>
          </p:nvSpPr>
          <p:spPr>
            <a:xfrm>
              <a:off x="-23042" y="119185"/>
              <a:ext cx="6542158"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5"/>
              <a:stretch>
                <a:fillRect l="-162891" t="-16684" r="-160683" b="-166629"/>
              </a:stretch>
            </a:blipFill>
            <a:ln>
              <a:solidFill>
                <a:srgbClr val="00BAFF"/>
              </a:solidFill>
            </a:ln>
          </p:spPr>
        </p:sp>
        <p:sp>
          <p:nvSpPr>
            <p:cNvPr id="25" name="Freeform 25"/>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sp>
      </p:grpSp>
      <p:grpSp>
        <p:nvGrpSpPr>
          <p:cNvPr id="26" name="Group 26"/>
          <p:cNvGrpSpPr>
            <a:grpSpLocks noChangeAspect="1"/>
          </p:cNvGrpSpPr>
          <p:nvPr/>
        </p:nvGrpSpPr>
        <p:grpSpPr>
          <a:xfrm>
            <a:off x="11734800" y="5473682"/>
            <a:ext cx="1791199" cy="1791199"/>
            <a:chOff x="0" y="0"/>
            <a:chExt cx="6350000" cy="6350000"/>
          </a:xfrm>
        </p:grpSpPr>
        <p:sp>
          <p:nvSpPr>
            <p:cNvPr id="27" name="Freeform 2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AU" dirty="0"/>
            </a:p>
          </p:txBody>
        </p:sp>
      </p:grpSp>
      <p:grpSp>
        <p:nvGrpSpPr>
          <p:cNvPr id="28" name="Group 28"/>
          <p:cNvGrpSpPr>
            <a:grpSpLocks noChangeAspect="1"/>
          </p:cNvGrpSpPr>
          <p:nvPr/>
        </p:nvGrpSpPr>
        <p:grpSpPr>
          <a:xfrm>
            <a:off x="11352642" y="662446"/>
            <a:ext cx="1867570" cy="1860275"/>
            <a:chOff x="0" y="0"/>
            <a:chExt cx="6502400" cy="6477000"/>
          </a:xfrm>
        </p:grpSpPr>
        <p:sp>
          <p:nvSpPr>
            <p:cNvPr id="29" name="Freeform 29"/>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6"/>
              <a:stretch>
                <a:fillRect l="-164266" t="1917" r="-22903" b="-93994"/>
              </a:stretch>
            </a:blipFill>
            <a:ln>
              <a:solidFill>
                <a:srgbClr val="00BAFF"/>
              </a:solidFill>
            </a:ln>
          </p:spPr>
          <p:txBody>
            <a:bodyPr/>
            <a:lstStyle/>
            <a:p>
              <a:endParaRPr lang="en-AU" dirty="0"/>
            </a:p>
          </p:txBody>
        </p:sp>
        <p:sp>
          <p:nvSpPr>
            <p:cNvPr id="30" name="Freeform 30"/>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sp>
      </p:grpSp>
      <p:sp>
        <p:nvSpPr>
          <p:cNvPr id="31" name="TextBox 31"/>
          <p:cNvSpPr txBox="1"/>
          <p:nvPr/>
        </p:nvSpPr>
        <p:spPr>
          <a:xfrm>
            <a:off x="2670508" y="3331799"/>
            <a:ext cx="5612273" cy="2462213"/>
          </a:xfrm>
          <a:prstGeom prst="rect">
            <a:avLst/>
          </a:prstGeom>
        </p:spPr>
        <p:txBody>
          <a:bodyPr lIns="0" tIns="0" rIns="0" bIns="0" rtlCol="0" anchor="t">
            <a:spAutoFit/>
          </a:bodyPr>
          <a:lstStyle/>
          <a:p>
            <a:pPr algn="ctr">
              <a:lnSpc>
                <a:spcPts val="9600"/>
              </a:lnSpc>
            </a:pPr>
            <a:r>
              <a:rPr lang="en-US" sz="8000" spc="-80" dirty="0">
                <a:solidFill>
                  <a:srgbClr val="000000"/>
                </a:solidFill>
                <a:latin typeface="+mj-lt"/>
              </a:rPr>
              <a:t>The Analytics </a:t>
            </a:r>
            <a:r>
              <a:rPr lang="en-US" sz="8000" spc="-80" dirty="0" smtClean="0">
                <a:solidFill>
                  <a:srgbClr val="000000"/>
                </a:solidFill>
                <a:latin typeface="+mj-lt"/>
              </a:rPr>
              <a:t>Team</a:t>
            </a:r>
            <a:endParaRPr lang="en-US" sz="8000" spc="-80" dirty="0">
              <a:solidFill>
                <a:srgbClr val="000000"/>
              </a:solidFill>
              <a:latin typeface="+mj-lt"/>
            </a:endParaRPr>
          </a:p>
        </p:txBody>
      </p:sp>
      <p:grpSp>
        <p:nvGrpSpPr>
          <p:cNvPr id="18" name="Group 18"/>
          <p:cNvGrpSpPr>
            <a:grpSpLocks noChangeAspect="1"/>
          </p:cNvGrpSpPr>
          <p:nvPr/>
        </p:nvGrpSpPr>
        <p:grpSpPr>
          <a:xfrm>
            <a:off x="11358231" y="5255604"/>
            <a:ext cx="1867570" cy="1860275"/>
            <a:chOff x="0" y="0"/>
            <a:chExt cx="6502400" cy="6477000"/>
          </a:xfrm>
        </p:grpSpPr>
        <p:sp>
          <p:nvSpPr>
            <p:cNvPr id="19" name="Freeform 19"/>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7"/>
              <a:stretch>
                <a:fillRect l="-136837" t="-28774" r="-84967" b="-86469"/>
              </a:stretch>
            </a:blipFill>
            <a:ln>
              <a:solidFill>
                <a:srgbClr val="00BAFF"/>
              </a:solidFill>
            </a:ln>
          </p:spPr>
          <p:txBody>
            <a:bodyPr/>
            <a:lstStyle/>
            <a:p>
              <a:endParaRPr lang="en-AU" dirty="0"/>
            </a:p>
          </p:txBody>
        </p:sp>
        <p:sp>
          <p:nvSpPr>
            <p:cNvPr id="20" name="Freeform 20"/>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sp>
      </p:grpSp>
      <p:grpSp>
        <p:nvGrpSpPr>
          <p:cNvPr id="32" name="Group 26"/>
          <p:cNvGrpSpPr>
            <a:grpSpLocks noChangeAspect="1"/>
          </p:cNvGrpSpPr>
          <p:nvPr/>
        </p:nvGrpSpPr>
        <p:grpSpPr>
          <a:xfrm>
            <a:off x="11735085" y="7811301"/>
            <a:ext cx="1791199" cy="1791199"/>
            <a:chOff x="0" y="0"/>
            <a:chExt cx="6350000" cy="6350000"/>
          </a:xfrm>
        </p:grpSpPr>
        <p:sp>
          <p:nvSpPr>
            <p:cNvPr id="33" name="Freeform 2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AU" dirty="0"/>
            </a:p>
          </p:txBody>
        </p:sp>
      </p:grpSp>
      <p:pic>
        <p:nvPicPr>
          <p:cNvPr id="37" name="Picture 3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326037" y="7561867"/>
            <a:ext cx="1876713" cy="1876713"/>
          </a:xfrm>
          <a:prstGeom prst="ellipse">
            <a:avLst/>
          </a:prstGeom>
          <a:ln w="38100" cap="rnd">
            <a:solidFill>
              <a:schemeClr val="accent1"/>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40" name="TextBox 39"/>
          <p:cNvSpPr txBox="1"/>
          <p:nvPr/>
        </p:nvSpPr>
        <p:spPr>
          <a:xfrm>
            <a:off x="13887180" y="1239433"/>
            <a:ext cx="3290887" cy="707886"/>
          </a:xfrm>
          <a:prstGeom prst="rect">
            <a:avLst/>
          </a:prstGeom>
          <a:noFill/>
        </p:spPr>
        <p:txBody>
          <a:bodyPr wrap="square" rtlCol="0">
            <a:spAutoFit/>
          </a:bodyPr>
          <a:lstStyle/>
          <a:p>
            <a:pPr algn="ctr"/>
            <a:r>
              <a:rPr lang="en-US" sz="2000" b="1" dirty="0" smtClean="0"/>
              <a:t>Andrew Fleming</a:t>
            </a:r>
          </a:p>
          <a:p>
            <a:pPr algn="ctr"/>
            <a:r>
              <a:rPr lang="en-US" sz="2000" dirty="0" smtClean="0"/>
              <a:t>Chief Technology Architect</a:t>
            </a:r>
            <a:endParaRPr lang="en-IN" sz="2000" dirty="0"/>
          </a:p>
        </p:txBody>
      </p:sp>
      <p:sp>
        <p:nvSpPr>
          <p:cNvPr id="41" name="TextBox 40"/>
          <p:cNvSpPr txBox="1"/>
          <p:nvPr/>
        </p:nvSpPr>
        <p:spPr>
          <a:xfrm>
            <a:off x="13918207" y="3531336"/>
            <a:ext cx="3290887" cy="707886"/>
          </a:xfrm>
          <a:prstGeom prst="rect">
            <a:avLst/>
          </a:prstGeom>
          <a:noFill/>
        </p:spPr>
        <p:txBody>
          <a:bodyPr wrap="square" rtlCol="0">
            <a:spAutoFit/>
          </a:bodyPr>
          <a:lstStyle/>
          <a:p>
            <a:pPr algn="ctr"/>
            <a:r>
              <a:rPr lang="en-US" sz="2000" b="1" dirty="0" smtClean="0"/>
              <a:t>Marcus </a:t>
            </a:r>
            <a:r>
              <a:rPr lang="en-US" sz="2000" b="1" dirty="0" err="1" smtClean="0"/>
              <a:t>Rompton</a:t>
            </a:r>
            <a:endParaRPr lang="en-US" sz="2000" b="1" dirty="0" smtClean="0"/>
          </a:p>
          <a:p>
            <a:pPr algn="ctr"/>
            <a:r>
              <a:rPr lang="en-US" sz="2000" dirty="0" smtClean="0"/>
              <a:t>Senior Principal</a:t>
            </a:r>
            <a:endParaRPr lang="en-IN" sz="2000" dirty="0"/>
          </a:p>
        </p:txBody>
      </p:sp>
      <p:sp>
        <p:nvSpPr>
          <p:cNvPr id="42" name="TextBox 41"/>
          <p:cNvSpPr txBox="1"/>
          <p:nvPr/>
        </p:nvSpPr>
        <p:spPr>
          <a:xfrm>
            <a:off x="13918206" y="5834582"/>
            <a:ext cx="3290887" cy="707886"/>
          </a:xfrm>
          <a:prstGeom prst="rect">
            <a:avLst/>
          </a:prstGeom>
          <a:noFill/>
        </p:spPr>
        <p:txBody>
          <a:bodyPr wrap="square" rtlCol="0">
            <a:spAutoFit/>
          </a:bodyPr>
          <a:lstStyle/>
          <a:p>
            <a:pPr algn="ctr"/>
            <a:r>
              <a:rPr lang="en-US" sz="2000" b="1" dirty="0" smtClean="0"/>
              <a:t>Michelle Grove</a:t>
            </a:r>
          </a:p>
          <a:p>
            <a:pPr algn="ctr"/>
            <a:r>
              <a:rPr lang="en-US" sz="2000" dirty="0" smtClean="0"/>
              <a:t>Data Scientist</a:t>
            </a:r>
            <a:endParaRPr lang="en-IN" sz="2000" dirty="0"/>
          </a:p>
        </p:txBody>
      </p:sp>
      <p:sp>
        <p:nvSpPr>
          <p:cNvPr id="43" name="TextBox 42"/>
          <p:cNvSpPr txBox="1"/>
          <p:nvPr/>
        </p:nvSpPr>
        <p:spPr>
          <a:xfrm>
            <a:off x="13887179" y="8146280"/>
            <a:ext cx="3290887" cy="707886"/>
          </a:xfrm>
          <a:prstGeom prst="rect">
            <a:avLst/>
          </a:prstGeom>
          <a:noFill/>
        </p:spPr>
        <p:txBody>
          <a:bodyPr wrap="square" rtlCol="0">
            <a:spAutoFit/>
          </a:bodyPr>
          <a:lstStyle/>
          <a:p>
            <a:pPr algn="ctr"/>
            <a:r>
              <a:rPr lang="en-US" sz="2000" b="1" dirty="0" err="1" smtClean="0"/>
              <a:t>Vivek</a:t>
            </a:r>
            <a:r>
              <a:rPr lang="en-US" sz="2000" b="1" dirty="0" smtClean="0"/>
              <a:t> </a:t>
            </a:r>
            <a:r>
              <a:rPr lang="en-US" sz="2000" b="1" dirty="0" err="1" smtClean="0"/>
              <a:t>Manglani</a:t>
            </a:r>
            <a:endParaRPr lang="en-US" sz="2000" b="1" dirty="0" smtClean="0"/>
          </a:p>
          <a:p>
            <a:pPr algn="ctr"/>
            <a:r>
              <a:rPr lang="en-US" sz="2000" dirty="0" smtClean="0"/>
              <a:t>Data Analyst</a:t>
            </a:r>
            <a:endParaRPr lang="en-IN" sz="2000"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grpSp>
        <p:nvGrpSpPr>
          <p:cNvPr id="2" name="Group 2"/>
          <p:cNvGrpSpPr/>
          <p:nvPr/>
        </p:nvGrpSpPr>
        <p:grpSpPr>
          <a:xfrm>
            <a:off x="445296" y="406153"/>
            <a:ext cx="10042534" cy="9474693"/>
            <a:chOff x="0" y="0"/>
            <a:chExt cx="13390046" cy="12632924"/>
          </a:xfrm>
        </p:grpSpPr>
        <p:pic>
          <p:nvPicPr>
            <p:cNvPr id="3" name="Picture 3"/>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r="10232"/>
            <a:stretch>
              <a:fillRect/>
            </a:stretch>
          </p:blipFill>
          <p:spPr>
            <a:xfrm>
              <a:off x="6923321" y="6558809"/>
              <a:ext cx="2697587" cy="2794710"/>
            </a:xfrm>
            <a:prstGeom prst="rect">
              <a:avLst/>
            </a:prstGeom>
          </p:spPr>
        </p:pic>
        <p:pic>
          <p:nvPicPr>
            <p:cNvPr id="4" name="Picture 4"/>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6923321" y="9838214"/>
              <a:ext cx="3005065" cy="2794710"/>
            </a:xfrm>
            <a:prstGeom prst="rect">
              <a:avLst/>
            </a:prstGeom>
          </p:spPr>
        </p:pic>
        <p:pic>
          <p:nvPicPr>
            <p:cNvPr id="5" name="Picture 5"/>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3461660" y="3279405"/>
              <a:ext cx="3005065" cy="2794710"/>
            </a:xfrm>
            <a:prstGeom prst="rect">
              <a:avLst/>
            </a:prstGeom>
          </p:spPr>
        </p:pic>
        <p:pic>
          <p:nvPicPr>
            <p:cNvPr id="6" name="Picture 6"/>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3461660" y="6558809"/>
              <a:ext cx="3005065" cy="2794710"/>
            </a:xfrm>
            <a:prstGeom prst="rect">
              <a:avLst/>
            </a:prstGeom>
          </p:spPr>
        </p:pic>
        <p:pic>
          <p:nvPicPr>
            <p:cNvPr id="7" name="Picture 7"/>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3461660" y="9838214"/>
              <a:ext cx="3005065" cy="2794710"/>
            </a:xfrm>
            <a:prstGeom prst="rect">
              <a:avLst/>
            </a:prstGeom>
          </p:spPr>
        </p:pic>
        <p:pic>
          <p:nvPicPr>
            <p:cNvPr id="8" name="Picture 8"/>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0" y="0"/>
              <a:ext cx="3005065" cy="2794710"/>
            </a:xfrm>
            <a:prstGeom prst="rect">
              <a:avLst/>
            </a:prstGeom>
          </p:spPr>
        </p:pic>
        <p:pic>
          <p:nvPicPr>
            <p:cNvPr id="9" name="Picture 9"/>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0" y="3279405"/>
              <a:ext cx="3005065" cy="2794710"/>
            </a:xfrm>
            <a:prstGeom prst="rect">
              <a:avLst/>
            </a:prstGeom>
          </p:spPr>
        </p:pic>
        <p:pic>
          <p:nvPicPr>
            <p:cNvPr id="10" name="Picture 10"/>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0" y="6558809"/>
              <a:ext cx="3005065" cy="2794710"/>
            </a:xfrm>
            <a:prstGeom prst="rect">
              <a:avLst/>
            </a:prstGeom>
          </p:spPr>
        </p:pic>
        <p:pic>
          <p:nvPicPr>
            <p:cNvPr id="11" name="Picture 11"/>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0" y="9838214"/>
              <a:ext cx="3005065" cy="2794710"/>
            </a:xfrm>
            <a:prstGeom prst="rect">
              <a:avLst/>
            </a:prstGeom>
          </p:spPr>
        </p:pic>
        <p:pic>
          <p:nvPicPr>
            <p:cNvPr id="12" name="Picture 12"/>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0384981" y="9838214"/>
              <a:ext cx="3005065" cy="2794710"/>
            </a:xfrm>
            <a:prstGeom prst="rect">
              <a:avLst/>
            </a:prstGeom>
          </p:spPr>
        </p:pic>
      </p:grpSp>
      <p:grpSp>
        <p:nvGrpSpPr>
          <p:cNvPr id="13" name="Group 13"/>
          <p:cNvGrpSpPr/>
          <p:nvPr/>
        </p:nvGrpSpPr>
        <p:grpSpPr>
          <a:xfrm>
            <a:off x="1903391" y="1027892"/>
            <a:ext cx="1854962" cy="1781248"/>
            <a:chOff x="0" y="0"/>
            <a:chExt cx="2473282" cy="2374997"/>
          </a:xfrm>
        </p:grpSpPr>
        <p:grpSp>
          <p:nvGrpSpPr>
            <p:cNvPr id="14" name="Group 14"/>
            <p:cNvGrpSpPr>
              <a:grpSpLocks noChangeAspect="1"/>
            </p:cNvGrpSpPr>
            <p:nvPr/>
          </p:nvGrpSpPr>
          <p:grpSpPr>
            <a:xfrm>
              <a:off x="0" y="342565"/>
              <a:ext cx="2032432" cy="2032432"/>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16" name="Picture 16"/>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b="321"/>
            <a:stretch>
              <a:fillRect/>
            </a:stretch>
          </p:blipFill>
          <p:spPr>
            <a:xfrm rot="-5115457">
              <a:off x="358154" y="78550"/>
              <a:ext cx="2032432" cy="2036765"/>
            </a:xfrm>
            <a:prstGeom prst="rect">
              <a:avLst/>
            </a:prstGeom>
          </p:spPr>
        </p:pic>
      </p:grpSp>
      <p:grpSp>
        <p:nvGrpSpPr>
          <p:cNvPr id="17" name="Group 17"/>
          <p:cNvGrpSpPr/>
          <p:nvPr/>
        </p:nvGrpSpPr>
        <p:grpSpPr>
          <a:xfrm>
            <a:off x="3758754" y="2639980"/>
            <a:ext cx="1854962" cy="1781248"/>
            <a:chOff x="0" y="0"/>
            <a:chExt cx="2473282" cy="2374997"/>
          </a:xfrm>
        </p:grpSpPr>
        <p:grpSp>
          <p:nvGrpSpPr>
            <p:cNvPr id="18" name="Group 18"/>
            <p:cNvGrpSpPr>
              <a:grpSpLocks noChangeAspect="1"/>
            </p:cNvGrpSpPr>
            <p:nvPr/>
          </p:nvGrpSpPr>
          <p:grpSpPr>
            <a:xfrm>
              <a:off x="0" y="342565"/>
              <a:ext cx="2032432" cy="2032432"/>
              <a:chOff x="0" y="0"/>
              <a:chExt cx="6350000" cy="6350000"/>
            </a:xfrm>
          </p:grpSpPr>
          <p:sp>
            <p:nvSpPr>
              <p:cNvPr id="19" name="Freeform 19"/>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0" name="Picture 20"/>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b="321"/>
            <a:stretch>
              <a:fillRect/>
            </a:stretch>
          </p:blipFill>
          <p:spPr>
            <a:xfrm rot="-5115457">
              <a:off x="358154" y="78550"/>
              <a:ext cx="2032432" cy="2036765"/>
            </a:xfrm>
            <a:prstGeom prst="rect">
              <a:avLst/>
            </a:prstGeom>
          </p:spPr>
        </p:pic>
      </p:grpSp>
      <p:grpSp>
        <p:nvGrpSpPr>
          <p:cNvPr id="21" name="Group 21"/>
          <p:cNvGrpSpPr/>
          <p:nvPr/>
        </p:nvGrpSpPr>
        <p:grpSpPr>
          <a:xfrm>
            <a:off x="5614117" y="4252068"/>
            <a:ext cx="1854962" cy="1781248"/>
            <a:chOff x="0" y="0"/>
            <a:chExt cx="2473282" cy="2374997"/>
          </a:xfrm>
        </p:grpSpPr>
        <p:grpSp>
          <p:nvGrpSpPr>
            <p:cNvPr id="22" name="Group 22"/>
            <p:cNvGrpSpPr>
              <a:grpSpLocks noChangeAspect="1"/>
            </p:cNvGrpSpPr>
            <p:nvPr/>
          </p:nvGrpSpPr>
          <p:grpSpPr>
            <a:xfrm>
              <a:off x="0" y="342565"/>
              <a:ext cx="2032432" cy="2032432"/>
              <a:chOff x="0" y="0"/>
              <a:chExt cx="6350000" cy="6350000"/>
            </a:xfrm>
          </p:grpSpPr>
          <p:sp>
            <p:nvSpPr>
              <p:cNvPr id="23" name="Freeform 23"/>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4" name="Picture 24"/>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b="321"/>
            <a:stretch>
              <a:fillRect/>
            </a:stretch>
          </p:blipFill>
          <p:spPr>
            <a:xfrm rot="-5115457">
              <a:off x="358154" y="78550"/>
              <a:ext cx="2032432" cy="2036765"/>
            </a:xfrm>
            <a:prstGeom prst="rect">
              <a:avLst/>
            </a:prstGeom>
          </p:spPr>
        </p:pic>
      </p:grpSp>
      <p:grpSp>
        <p:nvGrpSpPr>
          <p:cNvPr id="25" name="Group 25"/>
          <p:cNvGrpSpPr/>
          <p:nvPr/>
        </p:nvGrpSpPr>
        <p:grpSpPr>
          <a:xfrm>
            <a:off x="7469480" y="5864156"/>
            <a:ext cx="1854962" cy="1781248"/>
            <a:chOff x="0" y="0"/>
            <a:chExt cx="2473282" cy="2374997"/>
          </a:xfrm>
        </p:grpSpPr>
        <p:grpSp>
          <p:nvGrpSpPr>
            <p:cNvPr id="26" name="Group 26"/>
            <p:cNvGrpSpPr>
              <a:grpSpLocks noChangeAspect="1"/>
            </p:cNvGrpSpPr>
            <p:nvPr/>
          </p:nvGrpSpPr>
          <p:grpSpPr>
            <a:xfrm>
              <a:off x="0" y="342565"/>
              <a:ext cx="2032432" cy="2032432"/>
              <a:chOff x="0" y="0"/>
              <a:chExt cx="6350000" cy="6350000"/>
            </a:xfrm>
          </p:grpSpPr>
          <p:sp>
            <p:nvSpPr>
              <p:cNvPr id="27" name="Freeform 2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8" name="Picture 28"/>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b="321"/>
            <a:stretch>
              <a:fillRect/>
            </a:stretch>
          </p:blipFill>
          <p:spPr>
            <a:xfrm rot="-5115457">
              <a:off x="358154" y="78550"/>
              <a:ext cx="2032432" cy="2036765"/>
            </a:xfrm>
            <a:prstGeom prst="rect">
              <a:avLst/>
            </a:prstGeom>
          </p:spPr>
        </p:pic>
      </p:grpSp>
      <p:grpSp>
        <p:nvGrpSpPr>
          <p:cNvPr id="29" name="Group 29"/>
          <p:cNvGrpSpPr/>
          <p:nvPr/>
        </p:nvGrpSpPr>
        <p:grpSpPr>
          <a:xfrm>
            <a:off x="9324843" y="7476244"/>
            <a:ext cx="1854962" cy="1781248"/>
            <a:chOff x="0" y="0"/>
            <a:chExt cx="2473282" cy="2374997"/>
          </a:xfrm>
        </p:grpSpPr>
        <p:grpSp>
          <p:nvGrpSpPr>
            <p:cNvPr id="30" name="Group 30"/>
            <p:cNvGrpSpPr>
              <a:grpSpLocks noChangeAspect="1"/>
            </p:cNvGrpSpPr>
            <p:nvPr/>
          </p:nvGrpSpPr>
          <p:grpSpPr>
            <a:xfrm>
              <a:off x="0" y="342565"/>
              <a:ext cx="2032432" cy="2032432"/>
              <a:chOff x="0" y="0"/>
              <a:chExt cx="6350000" cy="6350000"/>
            </a:xfrm>
          </p:grpSpPr>
          <p:sp>
            <p:nvSpPr>
              <p:cNvPr id="31" name="Freeform 31"/>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32" name="Picture 32"/>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b="321"/>
            <a:stretch>
              <a:fillRect/>
            </a:stretch>
          </p:blipFill>
          <p:spPr>
            <a:xfrm rot="-5115457">
              <a:off x="358154" y="78550"/>
              <a:ext cx="2032432" cy="2036765"/>
            </a:xfrm>
            <a:prstGeom prst="rect">
              <a:avLst/>
            </a:prstGeom>
          </p:spPr>
        </p:pic>
      </p:grpSp>
      <p:sp>
        <p:nvSpPr>
          <p:cNvPr id="33" name="TextBox 33"/>
          <p:cNvSpPr txBox="1"/>
          <p:nvPr/>
        </p:nvSpPr>
        <p:spPr>
          <a:xfrm>
            <a:off x="10667818" y="1028700"/>
            <a:ext cx="6642545" cy="1231106"/>
          </a:xfrm>
          <a:prstGeom prst="rect">
            <a:avLst/>
          </a:prstGeom>
        </p:spPr>
        <p:txBody>
          <a:bodyPr lIns="0" tIns="0" rIns="0" bIns="0" rtlCol="0" anchor="t">
            <a:spAutoFit/>
          </a:bodyPr>
          <a:lstStyle/>
          <a:p>
            <a:pPr algn="r">
              <a:lnSpc>
                <a:spcPts val="9600"/>
              </a:lnSpc>
            </a:pPr>
            <a:r>
              <a:rPr lang="en-US" sz="8000" spc="-80" dirty="0">
                <a:solidFill>
                  <a:srgbClr val="FFFFFF"/>
                </a:solidFill>
                <a:latin typeface="+mj-lt"/>
              </a:rPr>
              <a:t>Process</a:t>
            </a:r>
          </a:p>
        </p:txBody>
      </p:sp>
      <p:sp>
        <p:nvSpPr>
          <p:cNvPr id="34" name="TextBox 34"/>
          <p:cNvSpPr txBox="1"/>
          <p:nvPr/>
        </p:nvSpPr>
        <p:spPr>
          <a:xfrm>
            <a:off x="2630944" y="1372359"/>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1</a:t>
            </a:r>
          </a:p>
        </p:txBody>
      </p:sp>
      <p:sp>
        <p:nvSpPr>
          <p:cNvPr id="35" name="TextBox 35"/>
          <p:cNvSpPr txBox="1"/>
          <p:nvPr/>
        </p:nvSpPr>
        <p:spPr>
          <a:xfrm>
            <a:off x="4534646" y="2984043"/>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2</a:t>
            </a:r>
          </a:p>
        </p:txBody>
      </p:sp>
      <p:sp>
        <p:nvSpPr>
          <p:cNvPr id="36" name="TextBox 36"/>
          <p:cNvSpPr txBox="1"/>
          <p:nvPr/>
        </p:nvSpPr>
        <p:spPr>
          <a:xfrm>
            <a:off x="10108223" y="7828620"/>
            <a:ext cx="1229487" cy="950080"/>
          </a:xfrm>
          <a:prstGeom prst="rect">
            <a:avLst/>
          </a:prstGeom>
        </p:spPr>
        <p:txBody>
          <a:bodyPr lIns="0" tIns="0" rIns="0" bIns="0" rtlCol="0" anchor="t">
            <a:spAutoFit/>
          </a:bodyPr>
          <a:lstStyle/>
          <a:p>
            <a:pPr>
              <a:lnSpc>
                <a:spcPts val="7192"/>
              </a:lnSpc>
            </a:pPr>
            <a:r>
              <a:rPr lang="en-US" sz="7192" spc="-640">
                <a:solidFill>
                  <a:srgbClr val="FFFFFF"/>
                </a:solidFill>
                <a:latin typeface="Clear Sans Regular Bold"/>
              </a:rPr>
              <a:t>5</a:t>
            </a:r>
          </a:p>
        </p:txBody>
      </p:sp>
      <p:sp>
        <p:nvSpPr>
          <p:cNvPr id="37" name="TextBox 37"/>
          <p:cNvSpPr txBox="1"/>
          <p:nvPr/>
        </p:nvSpPr>
        <p:spPr>
          <a:xfrm>
            <a:off x="8193880" y="6204766"/>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4</a:t>
            </a:r>
          </a:p>
        </p:txBody>
      </p:sp>
      <p:sp>
        <p:nvSpPr>
          <p:cNvPr id="38" name="TextBox 38"/>
          <p:cNvSpPr txBox="1"/>
          <p:nvPr/>
        </p:nvSpPr>
        <p:spPr>
          <a:xfrm>
            <a:off x="6396750" y="4605252"/>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3</a:t>
            </a:r>
          </a:p>
        </p:txBody>
      </p:sp>
      <p:sp>
        <p:nvSpPr>
          <p:cNvPr id="39" name="TextBox 38"/>
          <p:cNvSpPr txBox="1"/>
          <p:nvPr/>
        </p:nvSpPr>
        <p:spPr>
          <a:xfrm>
            <a:off x="4200555" y="1524844"/>
            <a:ext cx="7391400" cy="646331"/>
          </a:xfrm>
          <a:prstGeom prst="rect">
            <a:avLst/>
          </a:prstGeom>
          <a:noFill/>
        </p:spPr>
        <p:txBody>
          <a:bodyPr wrap="square" rtlCol="0">
            <a:spAutoFit/>
          </a:bodyPr>
          <a:lstStyle/>
          <a:p>
            <a:r>
              <a:rPr lang="en-US" sz="3600" dirty="0" smtClean="0">
                <a:solidFill>
                  <a:schemeClr val="bg1"/>
                </a:solidFill>
              </a:rPr>
              <a:t>Data Understanding</a:t>
            </a:r>
            <a:endParaRPr lang="en-IN" sz="3600" dirty="0">
              <a:solidFill>
                <a:schemeClr val="bg1"/>
              </a:solidFill>
            </a:endParaRPr>
          </a:p>
        </p:txBody>
      </p:sp>
      <p:sp>
        <p:nvSpPr>
          <p:cNvPr id="40" name="TextBox 39"/>
          <p:cNvSpPr txBox="1"/>
          <p:nvPr/>
        </p:nvSpPr>
        <p:spPr>
          <a:xfrm>
            <a:off x="6376279" y="3135491"/>
            <a:ext cx="7391400" cy="646331"/>
          </a:xfrm>
          <a:prstGeom prst="rect">
            <a:avLst/>
          </a:prstGeom>
          <a:noFill/>
        </p:spPr>
        <p:txBody>
          <a:bodyPr wrap="square" rtlCol="0">
            <a:spAutoFit/>
          </a:bodyPr>
          <a:lstStyle/>
          <a:p>
            <a:r>
              <a:rPr lang="en-US" sz="3600" dirty="0" smtClean="0">
                <a:solidFill>
                  <a:schemeClr val="bg1"/>
                </a:solidFill>
              </a:rPr>
              <a:t>Data Cleaning</a:t>
            </a:r>
            <a:endParaRPr lang="en-IN" sz="3600" dirty="0">
              <a:solidFill>
                <a:schemeClr val="bg1"/>
              </a:solidFill>
            </a:endParaRPr>
          </a:p>
        </p:txBody>
      </p:sp>
      <p:sp>
        <p:nvSpPr>
          <p:cNvPr id="41" name="TextBox 40"/>
          <p:cNvSpPr txBox="1"/>
          <p:nvPr/>
        </p:nvSpPr>
        <p:spPr>
          <a:xfrm>
            <a:off x="8003422" y="4786620"/>
            <a:ext cx="7391400" cy="646331"/>
          </a:xfrm>
          <a:prstGeom prst="rect">
            <a:avLst/>
          </a:prstGeom>
          <a:noFill/>
        </p:spPr>
        <p:txBody>
          <a:bodyPr wrap="square" rtlCol="0">
            <a:spAutoFit/>
          </a:bodyPr>
          <a:lstStyle/>
          <a:p>
            <a:r>
              <a:rPr lang="en-US" sz="3600" dirty="0" smtClean="0">
                <a:solidFill>
                  <a:schemeClr val="bg1"/>
                </a:solidFill>
              </a:rPr>
              <a:t>Data </a:t>
            </a:r>
            <a:r>
              <a:rPr lang="en-US" sz="3600" dirty="0" smtClean="0">
                <a:solidFill>
                  <a:schemeClr val="bg1"/>
                </a:solidFill>
              </a:rPr>
              <a:t>Modelling</a:t>
            </a:r>
            <a:endParaRPr lang="en-IN" sz="3600" dirty="0">
              <a:solidFill>
                <a:schemeClr val="bg1"/>
              </a:solidFill>
            </a:endParaRPr>
          </a:p>
        </p:txBody>
      </p:sp>
      <p:sp>
        <p:nvSpPr>
          <p:cNvPr id="42" name="TextBox 41"/>
          <p:cNvSpPr txBox="1"/>
          <p:nvPr/>
        </p:nvSpPr>
        <p:spPr>
          <a:xfrm>
            <a:off x="9941174" y="6356640"/>
            <a:ext cx="7391400" cy="646331"/>
          </a:xfrm>
          <a:prstGeom prst="rect">
            <a:avLst/>
          </a:prstGeom>
          <a:noFill/>
        </p:spPr>
        <p:txBody>
          <a:bodyPr wrap="square" rtlCol="0">
            <a:spAutoFit/>
          </a:bodyPr>
          <a:lstStyle/>
          <a:p>
            <a:r>
              <a:rPr lang="en-US" sz="3600" dirty="0" smtClean="0">
                <a:solidFill>
                  <a:schemeClr val="bg1"/>
                </a:solidFill>
              </a:rPr>
              <a:t>Data </a:t>
            </a:r>
            <a:r>
              <a:rPr lang="en-US" sz="3600" dirty="0" smtClean="0">
                <a:solidFill>
                  <a:schemeClr val="bg1"/>
                </a:solidFill>
              </a:rPr>
              <a:t>Analysis</a:t>
            </a:r>
            <a:endParaRPr lang="en-IN" sz="3600" dirty="0">
              <a:solidFill>
                <a:schemeClr val="bg1"/>
              </a:solidFill>
            </a:endParaRPr>
          </a:p>
        </p:txBody>
      </p:sp>
      <p:sp>
        <p:nvSpPr>
          <p:cNvPr id="43" name="TextBox 42"/>
          <p:cNvSpPr txBox="1"/>
          <p:nvPr/>
        </p:nvSpPr>
        <p:spPr>
          <a:xfrm>
            <a:off x="11772508" y="7959765"/>
            <a:ext cx="7391400" cy="646331"/>
          </a:xfrm>
          <a:prstGeom prst="rect">
            <a:avLst/>
          </a:prstGeom>
          <a:noFill/>
        </p:spPr>
        <p:txBody>
          <a:bodyPr wrap="square" rtlCol="0">
            <a:spAutoFit/>
          </a:bodyPr>
          <a:lstStyle/>
          <a:p>
            <a:r>
              <a:rPr lang="en-US" sz="3600" dirty="0" smtClean="0">
                <a:solidFill>
                  <a:schemeClr val="bg1"/>
                </a:solidFill>
              </a:rPr>
              <a:t>Understanding Insights</a:t>
            </a:r>
            <a:endParaRPr lang="en-IN" sz="3600" dirty="0">
              <a:solidFill>
                <a:schemeClr val="bg1"/>
              </a:solidFill>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2127159" y="6480806"/>
            <a:ext cx="2972219" cy="881758"/>
          </a:xfrm>
          <a:prstGeom prst="rect">
            <a:avLst/>
          </a:prstGeom>
        </p:spPr>
      </p:pic>
      <p:sp>
        <p:nvSpPr>
          <p:cNvPr id="3" name="TextBox 3"/>
          <p:cNvSpPr txBox="1"/>
          <p:nvPr/>
        </p:nvSpPr>
        <p:spPr>
          <a:xfrm>
            <a:off x="1028700" y="860915"/>
            <a:ext cx="4636129" cy="1231106"/>
          </a:xfrm>
          <a:prstGeom prst="rect">
            <a:avLst/>
          </a:prstGeom>
        </p:spPr>
        <p:txBody>
          <a:bodyPr lIns="0" tIns="0" rIns="0" bIns="0" rtlCol="0" anchor="t">
            <a:spAutoFit/>
          </a:bodyPr>
          <a:lstStyle/>
          <a:p>
            <a:pPr>
              <a:lnSpc>
                <a:spcPts val="9600"/>
              </a:lnSpc>
            </a:pPr>
            <a:r>
              <a:rPr lang="en-US" sz="8000" spc="-80" dirty="0">
                <a:solidFill>
                  <a:srgbClr val="000000"/>
                </a:solidFill>
                <a:latin typeface="+mj-lt"/>
              </a:rPr>
              <a:t>Insights</a:t>
            </a:r>
          </a:p>
        </p:txBody>
      </p:sp>
      <p:grpSp>
        <p:nvGrpSpPr>
          <p:cNvPr id="4" name="Group 4"/>
          <p:cNvGrpSpPr/>
          <p:nvPr/>
        </p:nvGrpSpPr>
        <p:grpSpPr>
          <a:xfrm>
            <a:off x="517112" y="7810500"/>
            <a:ext cx="17253775" cy="2017079"/>
            <a:chOff x="0" y="0"/>
            <a:chExt cx="23005033" cy="2689439"/>
          </a:xfrm>
        </p:grpSpPr>
        <p:pic>
          <p:nvPicPr>
            <p:cNvPr id="5" name="Picture 5"/>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16760969" y="0"/>
              <a:ext cx="2891870" cy="2689439"/>
            </a:xfrm>
            <a:prstGeom prst="rect">
              <a:avLst/>
            </a:prstGeom>
          </p:spPr>
        </p:pic>
        <p:pic>
          <p:nvPicPr>
            <p:cNvPr id="6" name="Picture 6"/>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13408776" y="0"/>
              <a:ext cx="2891870" cy="2689439"/>
            </a:xfrm>
            <a:prstGeom prst="rect">
              <a:avLst/>
            </a:prstGeom>
          </p:spPr>
        </p:pic>
        <p:pic>
          <p:nvPicPr>
            <p:cNvPr id="7" name="Picture 7"/>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10056582" y="0"/>
              <a:ext cx="2891870" cy="2689439"/>
            </a:xfrm>
            <a:prstGeom prst="rect">
              <a:avLst/>
            </a:prstGeom>
          </p:spPr>
        </p:pic>
        <p:pic>
          <p:nvPicPr>
            <p:cNvPr id="8" name="Picture 8"/>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20113163" y="0"/>
              <a:ext cx="2891870" cy="2689439"/>
            </a:xfrm>
            <a:prstGeom prst="rect">
              <a:avLst/>
            </a:prstGeom>
          </p:spPr>
        </p:pic>
        <p:pic>
          <p:nvPicPr>
            <p:cNvPr id="9" name="Picture 9"/>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6704388" y="0"/>
              <a:ext cx="2891870" cy="2689439"/>
            </a:xfrm>
            <a:prstGeom prst="rect">
              <a:avLst/>
            </a:prstGeom>
          </p:spPr>
        </p:pic>
        <p:pic>
          <p:nvPicPr>
            <p:cNvPr id="10" name="Picture 10"/>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3352194" y="0"/>
              <a:ext cx="2891870" cy="2689439"/>
            </a:xfrm>
            <a:prstGeom prst="rect">
              <a:avLst/>
            </a:prstGeom>
          </p:spPr>
        </p:pic>
        <p:pic>
          <p:nvPicPr>
            <p:cNvPr id="11" name="Picture 11"/>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6"/>
                </a:ext>
              </a:extLst>
            </a:blip>
            <a:srcRect/>
            <a:stretch>
              <a:fillRect/>
            </a:stretch>
          </p:blipFill>
          <p:spPr>
            <a:xfrm>
              <a:off x="0" y="0"/>
              <a:ext cx="2891870" cy="2689439"/>
            </a:xfrm>
            <a:prstGeom prst="rect">
              <a:avLst/>
            </a:prstGeom>
          </p:spPr>
        </p:pic>
      </p:grpSp>
      <p:pic>
        <p:nvPicPr>
          <p:cNvPr id="12" name="Picture 12"/>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7272183" y="6480309"/>
            <a:ext cx="2972219" cy="881758"/>
          </a:xfrm>
          <a:prstGeom prst="rect">
            <a:avLst/>
          </a:prstGeom>
        </p:spPr>
      </p:pic>
      <p:pic>
        <p:nvPicPr>
          <p:cNvPr id="13" name="Picture 13"/>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2670342" y="6480309"/>
            <a:ext cx="2972219" cy="881758"/>
          </a:xfrm>
          <a:prstGeom prst="rect">
            <a:avLst/>
          </a:prstGeom>
        </p:spPr>
      </p:pic>
      <p:sp>
        <p:nvSpPr>
          <p:cNvPr id="14" name="TextBox 13"/>
          <p:cNvSpPr txBox="1"/>
          <p:nvPr/>
        </p:nvSpPr>
        <p:spPr>
          <a:xfrm>
            <a:off x="1028700" y="2247900"/>
            <a:ext cx="16116300" cy="3539430"/>
          </a:xfrm>
          <a:prstGeom prst="rect">
            <a:avLst/>
          </a:prstGeom>
          <a:noFill/>
        </p:spPr>
        <p:txBody>
          <a:bodyPr wrap="square" rtlCol="0">
            <a:spAutoFit/>
          </a:bodyPr>
          <a:lstStyle/>
          <a:p>
            <a:pPr marL="285750" indent="-285750">
              <a:buFont typeface="Arial" panose="020B0604020202020204" pitchFamily="34" charset="0"/>
              <a:buChar char="•"/>
            </a:pPr>
            <a:r>
              <a:rPr lang="en-US" sz="2800" dirty="0"/>
              <a:t>The top 5 popular content categories on Social Buzz are </a:t>
            </a:r>
            <a:r>
              <a:rPr lang="en-US" sz="2800" b="1" dirty="0"/>
              <a:t>Animals, Science, Healthy Eating, Technology, and Food.</a:t>
            </a:r>
            <a:endParaRPr lang="en-US" sz="2800" dirty="0"/>
          </a:p>
          <a:p>
            <a:pPr marL="285750" indent="-285750">
              <a:buFont typeface="Arial" panose="020B0604020202020204" pitchFamily="34" charset="0"/>
              <a:buChar char="•"/>
            </a:pPr>
            <a:r>
              <a:rPr lang="en-US" sz="2800" b="1" dirty="0" smtClean="0"/>
              <a:t>Animals is the most popular category </a:t>
            </a:r>
            <a:r>
              <a:rPr lang="en-US" sz="2800" dirty="0" smtClean="0"/>
              <a:t>with the </a:t>
            </a:r>
            <a:r>
              <a:rPr lang="en-US" sz="2800" b="1" dirty="0" smtClean="0"/>
              <a:t>highest score</a:t>
            </a:r>
            <a:r>
              <a:rPr lang="en-US" sz="2800" dirty="0" smtClean="0"/>
              <a:t>, suggesting users are interested in this category.</a:t>
            </a:r>
          </a:p>
          <a:p>
            <a:pPr marL="285750" indent="-285750">
              <a:buFont typeface="Arial" panose="020B0604020202020204" pitchFamily="34" charset="0"/>
              <a:buChar char="•"/>
            </a:pPr>
            <a:r>
              <a:rPr lang="en-US" sz="2800" b="1" dirty="0" smtClean="0"/>
              <a:t>Most uploads </a:t>
            </a:r>
            <a:r>
              <a:rPr lang="en-US" sz="2800" dirty="0" smtClean="0"/>
              <a:t>in category </a:t>
            </a:r>
            <a:r>
              <a:rPr lang="en-US" sz="2800" b="1" dirty="0" smtClean="0"/>
              <a:t>Animals</a:t>
            </a:r>
            <a:r>
              <a:rPr lang="en-US" sz="2800" dirty="0" smtClean="0"/>
              <a:t> are of type </a:t>
            </a:r>
            <a:r>
              <a:rPr lang="en-US" sz="2800" b="1" dirty="0" smtClean="0"/>
              <a:t>Photos</a:t>
            </a:r>
            <a:r>
              <a:rPr lang="en-US" sz="2800" dirty="0" smtClean="0"/>
              <a:t>. </a:t>
            </a:r>
          </a:p>
          <a:p>
            <a:pPr marL="285750" indent="-285750">
              <a:buFont typeface="Arial" panose="020B0604020202020204" pitchFamily="34" charset="0"/>
              <a:buChar char="•"/>
            </a:pPr>
            <a:r>
              <a:rPr lang="en-US" sz="2800" dirty="0" smtClean="0"/>
              <a:t>Whereas category </a:t>
            </a:r>
            <a:r>
              <a:rPr lang="en-US" sz="2800" b="1" dirty="0" smtClean="0"/>
              <a:t>Science</a:t>
            </a:r>
            <a:r>
              <a:rPr lang="en-US" sz="2800" dirty="0" smtClean="0"/>
              <a:t> which is </a:t>
            </a:r>
            <a:r>
              <a:rPr lang="en-US" sz="2800" b="1" dirty="0" smtClean="0"/>
              <a:t>second most popular</a:t>
            </a:r>
            <a:r>
              <a:rPr lang="en-US" sz="2800" dirty="0" smtClean="0"/>
              <a:t> category has most uploads in </a:t>
            </a:r>
            <a:r>
              <a:rPr lang="en-US" sz="2800" b="1" dirty="0" smtClean="0"/>
              <a:t>Video Format</a:t>
            </a:r>
            <a:r>
              <a:rPr lang="en-US" sz="2800" dirty="0" smtClean="0"/>
              <a:t>.</a:t>
            </a:r>
          </a:p>
          <a:p>
            <a:pPr marL="285750" indent="-285750">
              <a:buFont typeface="Arial" panose="020B0604020202020204" pitchFamily="34" charset="0"/>
              <a:buChar char="•"/>
            </a:pPr>
            <a:r>
              <a:rPr lang="en-US" sz="2800" b="1" dirty="0" smtClean="0"/>
              <a:t>6 A.M. – 9 A.M. </a:t>
            </a:r>
            <a:r>
              <a:rPr lang="en-US" sz="2800" dirty="0" smtClean="0"/>
              <a:t>are peak upload hours.</a:t>
            </a:r>
          </a:p>
          <a:p>
            <a:pPr marL="285750" indent="-285750">
              <a:buFont typeface="Arial" panose="020B0604020202020204" pitchFamily="34" charset="0"/>
              <a:buChar char="•"/>
            </a:pPr>
            <a:r>
              <a:rPr lang="en-US" sz="2800" b="1" dirty="0" smtClean="0"/>
              <a:t>May</a:t>
            </a:r>
            <a:r>
              <a:rPr lang="en-US" sz="2800" dirty="0" smtClean="0"/>
              <a:t> </a:t>
            </a:r>
            <a:r>
              <a:rPr lang="en-US" sz="2800" b="1" dirty="0" smtClean="0"/>
              <a:t>2021</a:t>
            </a:r>
            <a:r>
              <a:rPr lang="en-US" sz="2800" dirty="0" smtClean="0"/>
              <a:t> had the </a:t>
            </a:r>
            <a:r>
              <a:rPr lang="en-US" sz="2800" b="1" dirty="0" smtClean="0"/>
              <a:t>most</a:t>
            </a:r>
            <a:r>
              <a:rPr lang="en-US" sz="2800" dirty="0" smtClean="0"/>
              <a:t> amount of </a:t>
            </a:r>
            <a:r>
              <a:rPr lang="en-US" sz="2800" b="1" dirty="0" smtClean="0"/>
              <a:t>uploads</a:t>
            </a:r>
            <a:r>
              <a:rPr lang="en-US" sz="2800" dirty="0" smtClean="0"/>
              <a:t> with </a:t>
            </a:r>
            <a:r>
              <a:rPr lang="en-US" sz="2800" b="1" dirty="0" smtClean="0"/>
              <a:t>Sunday</a:t>
            </a:r>
            <a:r>
              <a:rPr lang="en-US" sz="2800" dirty="0" smtClean="0"/>
              <a:t> and </a:t>
            </a:r>
            <a:r>
              <a:rPr lang="en-US" sz="2800" b="1" dirty="0" smtClean="0"/>
              <a:t>Monday</a:t>
            </a:r>
            <a:r>
              <a:rPr lang="en-US" sz="2800" dirty="0" smtClean="0"/>
              <a:t> being the </a:t>
            </a:r>
            <a:r>
              <a:rPr lang="en-US" sz="2800" b="1" dirty="0" smtClean="0"/>
              <a:t>most</a:t>
            </a:r>
            <a:r>
              <a:rPr lang="en-US" sz="2800" dirty="0" smtClean="0"/>
              <a:t> </a:t>
            </a:r>
            <a:r>
              <a:rPr lang="en-US" sz="2800" b="1" dirty="0" smtClean="0"/>
              <a:t>active</a:t>
            </a:r>
            <a:r>
              <a:rPr lang="en-US" sz="2800" dirty="0" smtClean="0"/>
              <a:t> days.</a:t>
            </a:r>
            <a:endParaRPr lang="en-IN" sz="2800"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88" y="-9525"/>
            <a:ext cx="18332355" cy="10350142"/>
          </a:xfrm>
          <a:prstGeom prst="rect">
            <a:avLst/>
          </a:prstGeom>
        </p:spPr>
      </p:pic>
    </p:spTree>
    <p:extLst>
      <p:ext uri="{BB962C8B-B14F-4D97-AF65-F5344CB8AC3E}">
        <p14:creationId xmlns:p14="http://schemas.microsoft.com/office/powerpoint/2010/main" val="28299200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rot="5400000">
            <a:off x="10143618" y="5003701"/>
            <a:ext cx="942466" cy="279598"/>
          </a:xfrm>
          <a:prstGeom prst="rect">
            <a:avLst/>
          </a:prstGeom>
        </p:spPr>
      </p:pic>
      <p:pic>
        <p:nvPicPr>
          <p:cNvPr id="3" name="Picture 3"/>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rot="5400000">
            <a:off x="10143618" y="2227332"/>
            <a:ext cx="942466" cy="279598"/>
          </a:xfrm>
          <a:prstGeom prst="rect">
            <a:avLst/>
          </a:prstGeom>
        </p:spPr>
      </p:pic>
      <p:pic>
        <p:nvPicPr>
          <p:cNvPr id="4" name="Picture 4"/>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rot="5400000">
            <a:off x="10143618" y="7780070"/>
            <a:ext cx="942466" cy="279598"/>
          </a:xfrm>
          <a:prstGeom prst="rect">
            <a:avLst/>
          </a:prstGeom>
        </p:spPr>
      </p:pic>
      <p:pic>
        <p:nvPicPr>
          <p:cNvPr id="5" name="Picture 5"/>
          <p:cNvPicPr>
            <a:picLocks noChangeAspect="1"/>
          </p:cNvPicPr>
          <p:nvPr/>
        </p:nvPicPr>
        <p:blipFill>
          <a:blip r:embed="rId5"/>
          <a:srcRect l="4069" t="1617" r="4069" b="1617"/>
          <a:stretch>
            <a:fillRect/>
          </a:stretch>
        </p:blipFill>
        <p:spPr>
          <a:xfrm>
            <a:off x="5438298" y="1161805"/>
            <a:ext cx="5036754" cy="7963390"/>
          </a:xfrm>
          <a:prstGeom prst="rect">
            <a:avLst/>
          </a:prstGeom>
        </p:spPr>
      </p:pic>
      <p:sp>
        <p:nvSpPr>
          <p:cNvPr id="6" name="TextBox 6"/>
          <p:cNvSpPr txBox="1"/>
          <p:nvPr/>
        </p:nvSpPr>
        <p:spPr>
          <a:xfrm>
            <a:off x="457200" y="4539600"/>
            <a:ext cx="4703553" cy="1231106"/>
          </a:xfrm>
          <a:prstGeom prst="rect">
            <a:avLst/>
          </a:prstGeom>
        </p:spPr>
        <p:txBody>
          <a:bodyPr wrap="square" lIns="0" tIns="0" rIns="0" bIns="0" rtlCol="0" anchor="t">
            <a:spAutoFit/>
          </a:bodyPr>
          <a:lstStyle/>
          <a:p>
            <a:pPr>
              <a:lnSpc>
                <a:spcPts val="9600"/>
              </a:lnSpc>
            </a:pPr>
            <a:r>
              <a:rPr lang="en-US" sz="8000" spc="-80" dirty="0">
                <a:solidFill>
                  <a:srgbClr val="000000"/>
                </a:solidFill>
                <a:latin typeface="+mj-lt"/>
              </a:rPr>
              <a:t>Summary</a:t>
            </a:r>
          </a:p>
        </p:txBody>
      </p:sp>
      <p:grpSp>
        <p:nvGrpSpPr>
          <p:cNvPr id="7" name="Group 7"/>
          <p:cNvGrpSpPr/>
          <p:nvPr/>
        </p:nvGrpSpPr>
        <p:grpSpPr>
          <a:xfrm>
            <a:off x="327032" y="9481425"/>
            <a:ext cx="9711338" cy="2017079"/>
            <a:chOff x="0" y="0"/>
            <a:chExt cx="12948451" cy="2689439"/>
          </a:xfrm>
        </p:grpSpPr>
        <p:pic>
          <p:nvPicPr>
            <p:cNvPr id="8" name="Picture 8"/>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10056582" y="0"/>
              <a:ext cx="2891870" cy="2689439"/>
            </a:xfrm>
            <a:prstGeom prst="rect">
              <a:avLst/>
            </a:prstGeom>
          </p:spPr>
        </p:pic>
        <p:pic>
          <p:nvPicPr>
            <p:cNvPr id="9" name="Picture 9"/>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6704388" y="0"/>
              <a:ext cx="2891870" cy="2689439"/>
            </a:xfrm>
            <a:prstGeom prst="rect">
              <a:avLst/>
            </a:prstGeom>
          </p:spPr>
        </p:pic>
        <p:pic>
          <p:nvPicPr>
            <p:cNvPr id="10" name="Picture 10"/>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3352194" y="0"/>
              <a:ext cx="2891870" cy="2689439"/>
            </a:xfrm>
            <a:prstGeom prst="rect">
              <a:avLst/>
            </a:prstGeom>
          </p:spPr>
        </p:pic>
        <p:pic>
          <p:nvPicPr>
            <p:cNvPr id="11" name="Picture 11"/>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0" y="0"/>
              <a:ext cx="2891870" cy="2689439"/>
            </a:xfrm>
            <a:prstGeom prst="rect">
              <a:avLst/>
            </a:prstGeom>
          </p:spPr>
        </p:pic>
      </p:grpSp>
      <p:grpSp>
        <p:nvGrpSpPr>
          <p:cNvPr id="12" name="Group 12"/>
          <p:cNvGrpSpPr/>
          <p:nvPr/>
        </p:nvGrpSpPr>
        <p:grpSpPr>
          <a:xfrm>
            <a:off x="327032" y="-1179605"/>
            <a:ext cx="9711338" cy="2017079"/>
            <a:chOff x="0" y="0"/>
            <a:chExt cx="12948451" cy="2689439"/>
          </a:xfrm>
        </p:grpSpPr>
        <p:pic>
          <p:nvPicPr>
            <p:cNvPr id="13" name="Picture 13"/>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10056582" y="0"/>
              <a:ext cx="2891870" cy="2689439"/>
            </a:xfrm>
            <a:prstGeom prst="rect">
              <a:avLst/>
            </a:prstGeom>
          </p:spPr>
        </p:pic>
        <p:pic>
          <p:nvPicPr>
            <p:cNvPr id="14" name="Picture 14"/>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6704388" y="0"/>
              <a:ext cx="2891870" cy="2689439"/>
            </a:xfrm>
            <a:prstGeom prst="rect">
              <a:avLst/>
            </a:prstGeom>
          </p:spPr>
        </p:pic>
        <p:pic>
          <p:nvPicPr>
            <p:cNvPr id="15" name="Picture 15"/>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3352194" y="0"/>
              <a:ext cx="2891870" cy="2689439"/>
            </a:xfrm>
            <a:prstGeom prst="rect">
              <a:avLst/>
            </a:prstGeom>
          </p:spPr>
        </p:pic>
        <p:pic>
          <p:nvPicPr>
            <p:cNvPr id="16" name="Picture 16"/>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0" y="0"/>
              <a:ext cx="2891870" cy="2689439"/>
            </a:xfrm>
            <a:prstGeom prst="rect">
              <a:avLst/>
            </a:prstGeom>
          </p:spPr>
        </p:pic>
      </p:grpSp>
      <p:grpSp>
        <p:nvGrpSpPr>
          <p:cNvPr id="20" name="Group 11">
            <a:extLst>
              <a:ext uri="{FF2B5EF4-FFF2-40B4-BE49-F238E27FC236}">
                <a16:creationId xmlns:a16="http://schemas.microsoft.com/office/drawing/2014/main" id="{C00ABEC5-EF3F-4E3E-827E-EB1F2EF17C0D}"/>
              </a:ext>
            </a:extLst>
          </p:cNvPr>
          <p:cNvGrpSpPr/>
          <p:nvPr/>
        </p:nvGrpSpPr>
        <p:grpSpPr>
          <a:xfrm>
            <a:off x="11581833" y="1580430"/>
            <a:ext cx="5677467" cy="867617"/>
            <a:chOff x="0" y="-47625"/>
            <a:chExt cx="7569956" cy="1156823"/>
          </a:xfrm>
        </p:grpSpPr>
        <p:sp>
          <p:nvSpPr>
            <p:cNvPr id="21" name="TextBox 12">
              <a:extLst>
                <a:ext uri="{FF2B5EF4-FFF2-40B4-BE49-F238E27FC236}">
                  <a16:creationId xmlns:a16="http://schemas.microsoft.com/office/drawing/2014/main" id="{19A1BE45-8301-44C6-A0D0-F8FDA800622F}"/>
                </a:ext>
              </a:extLst>
            </p:cNvPr>
            <p:cNvSpPr txBox="1"/>
            <p:nvPr/>
          </p:nvSpPr>
          <p:spPr>
            <a:xfrm>
              <a:off x="0" y="691990"/>
              <a:ext cx="7569956" cy="417208"/>
            </a:xfrm>
            <a:prstGeom prst="rect">
              <a:avLst/>
            </a:prstGeom>
          </p:spPr>
          <p:txBody>
            <a:bodyPr lIns="0" tIns="0" rIns="0" bIns="0" rtlCol="0" anchor="t">
              <a:spAutoFit/>
            </a:bodyPr>
            <a:lstStyle/>
            <a:p>
              <a:pPr>
                <a:lnSpc>
                  <a:spcPts val="2660"/>
                </a:lnSpc>
              </a:pPr>
              <a:endParaRPr lang="en-US" sz="1900" spc="-19" dirty="0">
                <a:solidFill>
                  <a:srgbClr val="000000"/>
                </a:solidFill>
                <a:latin typeface="Graphik Regular" panose="020B0503030202060203" pitchFamily="34" charset="0"/>
              </a:endParaRPr>
            </a:p>
          </p:txBody>
        </p:sp>
        <p:sp>
          <p:nvSpPr>
            <p:cNvPr id="22" name="TextBox 13">
              <a:extLst>
                <a:ext uri="{FF2B5EF4-FFF2-40B4-BE49-F238E27FC236}">
                  <a16:creationId xmlns:a16="http://schemas.microsoft.com/office/drawing/2014/main" id="{3DAE5247-0244-4123-A713-8D8809E80C70}"/>
                </a:ext>
              </a:extLst>
            </p:cNvPr>
            <p:cNvSpPr txBox="1"/>
            <p:nvPr/>
          </p:nvSpPr>
          <p:spPr>
            <a:xfrm>
              <a:off x="0" y="-47625"/>
              <a:ext cx="7569956" cy="451705"/>
            </a:xfrm>
            <a:prstGeom prst="rect">
              <a:avLst/>
            </a:prstGeom>
          </p:spPr>
          <p:txBody>
            <a:bodyPr lIns="0" tIns="0" rIns="0" bIns="0" rtlCol="0" anchor="t">
              <a:spAutoFit/>
            </a:bodyPr>
            <a:lstStyle/>
            <a:p>
              <a:pPr>
                <a:lnSpc>
                  <a:spcPts val="2940"/>
                </a:lnSpc>
              </a:pPr>
              <a:endParaRPr lang="en-US" sz="2100" spc="-21" dirty="0">
                <a:solidFill>
                  <a:srgbClr val="000000"/>
                </a:solidFill>
                <a:latin typeface="Graphik Regular" panose="020B0503030202060203" pitchFamily="34" charset="0"/>
              </a:endParaRPr>
            </a:p>
          </p:txBody>
        </p:sp>
      </p:grpSp>
      <p:grpSp>
        <p:nvGrpSpPr>
          <p:cNvPr id="23" name="Group 14">
            <a:extLst>
              <a:ext uri="{FF2B5EF4-FFF2-40B4-BE49-F238E27FC236}">
                <a16:creationId xmlns:a16="http://schemas.microsoft.com/office/drawing/2014/main" id="{F49CBA38-C879-499F-B0F5-691188949921}"/>
              </a:ext>
            </a:extLst>
          </p:cNvPr>
          <p:cNvGrpSpPr/>
          <p:nvPr/>
        </p:nvGrpSpPr>
        <p:grpSpPr>
          <a:xfrm>
            <a:off x="11581833" y="6964868"/>
            <a:ext cx="5677467" cy="867617"/>
            <a:chOff x="0" y="-47625"/>
            <a:chExt cx="7569956" cy="1156823"/>
          </a:xfrm>
        </p:grpSpPr>
        <p:sp>
          <p:nvSpPr>
            <p:cNvPr id="24" name="TextBox 15">
              <a:extLst>
                <a:ext uri="{FF2B5EF4-FFF2-40B4-BE49-F238E27FC236}">
                  <a16:creationId xmlns:a16="http://schemas.microsoft.com/office/drawing/2014/main" id="{3A90234A-916B-4C29-ACF1-11F97E8C2563}"/>
                </a:ext>
              </a:extLst>
            </p:cNvPr>
            <p:cNvSpPr txBox="1"/>
            <p:nvPr/>
          </p:nvSpPr>
          <p:spPr>
            <a:xfrm>
              <a:off x="0" y="691990"/>
              <a:ext cx="7569956" cy="417208"/>
            </a:xfrm>
            <a:prstGeom prst="rect">
              <a:avLst/>
            </a:prstGeom>
          </p:spPr>
          <p:txBody>
            <a:bodyPr lIns="0" tIns="0" rIns="0" bIns="0" rtlCol="0" anchor="t">
              <a:spAutoFit/>
            </a:bodyPr>
            <a:lstStyle/>
            <a:p>
              <a:pPr>
                <a:lnSpc>
                  <a:spcPts val="2660"/>
                </a:lnSpc>
              </a:pPr>
              <a:endParaRPr lang="en-US" sz="1900" spc="-19" dirty="0">
                <a:solidFill>
                  <a:srgbClr val="000000"/>
                </a:solidFill>
                <a:latin typeface="Graphik Regular" panose="020B0503030202060203" pitchFamily="34" charset="0"/>
              </a:endParaRPr>
            </a:p>
          </p:txBody>
        </p:sp>
        <p:sp>
          <p:nvSpPr>
            <p:cNvPr id="25" name="TextBox 16">
              <a:extLst>
                <a:ext uri="{FF2B5EF4-FFF2-40B4-BE49-F238E27FC236}">
                  <a16:creationId xmlns:a16="http://schemas.microsoft.com/office/drawing/2014/main" id="{E1CF9388-A25B-45EF-AAD4-73FE2BA72053}"/>
                </a:ext>
              </a:extLst>
            </p:cNvPr>
            <p:cNvSpPr txBox="1"/>
            <p:nvPr/>
          </p:nvSpPr>
          <p:spPr>
            <a:xfrm>
              <a:off x="0" y="-47625"/>
              <a:ext cx="7569956" cy="451705"/>
            </a:xfrm>
            <a:prstGeom prst="rect">
              <a:avLst/>
            </a:prstGeom>
          </p:spPr>
          <p:txBody>
            <a:bodyPr lIns="0" tIns="0" rIns="0" bIns="0" rtlCol="0" anchor="t">
              <a:spAutoFit/>
            </a:bodyPr>
            <a:lstStyle/>
            <a:p>
              <a:pPr>
                <a:lnSpc>
                  <a:spcPts val="2940"/>
                </a:lnSpc>
              </a:pPr>
              <a:endParaRPr lang="en-US" sz="2100" spc="-21" dirty="0">
                <a:solidFill>
                  <a:srgbClr val="000000"/>
                </a:solidFill>
                <a:latin typeface="Graphik Regular" panose="020B0503030202060203" pitchFamily="34" charset="0"/>
              </a:endParaRPr>
            </a:p>
          </p:txBody>
        </p:sp>
      </p:grpSp>
      <p:sp>
        <p:nvSpPr>
          <p:cNvPr id="26" name="TextBox 25"/>
          <p:cNvSpPr txBox="1"/>
          <p:nvPr/>
        </p:nvSpPr>
        <p:spPr>
          <a:xfrm>
            <a:off x="11506200" y="2523663"/>
            <a:ext cx="6342005" cy="5262979"/>
          </a:xfrm>
          <a:prstGeom prst="rect">
            <a:avLst/>
          </a:prstGeom>
          <a:noFill/>
        </p:spPr>
        <p:txBody>
          <a:bodyPr wrap="square" rtlCol="0">
            <a:spAutoFit/>
          </a:bodyPr>
          <a:lstStyle/>
          <a:p>
            <a:r>
              <a:rPr lang="en-US" sz="2800" dirty="0"/>
              <a:t>By using insights into the timing and format of user activity on the platform, Social Buzz is able to optimize the timing of content publication to reach the greatest number of users and maximize engagement with the content. A comprehensive analysis of the most popular content formats for each category can also be used to tailor content to specific formats that are more likely to resonate with users, thereby increasing engagement and overall platform growth.</a:t>
            </a:r>
            <a:endParaRPr lang="en-IN" sz="2800" dirty="0"/>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4164</TotalTime>
  <Words>302</Words>
  <Application>Microsoft Office PowerPoint</Application>
  <PresentationFormat>Custom</PresentationFormat>
  <Paragraphs>79</Paragraphs>
  <Slides>10</Slides>
  <Notes>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Calibri</vt:lpstr>
      <vt:lpstr>Graphik Regular</vt:lpstr>
      <vt:lpstr>Arial</vt:lpstr>
      <vt:lpstr>Clear Sans Regular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Template</dc:title>
  <dc:creator>Kevin Dang</dc:creator>
  <cp:lastModifiedBy>ASUS</cp:lastModifiedBy>
  <cp:revision>25</cp:revision>
  <dcterms:created xsi:type="dcterms:W3CDTF">2006-08-16T00:00:00Z</dcterms:created>
  <dcterms:modified xsi:type="dcterms:W3CDTF">2024-02-02T15:43:45Z</dcterms:modified>
  <dc:identifier>DAEhDyfaYKE</dc:identifier>
</cp:coreProperties>
</file>